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276" r:id="rId5"/>
    <p:sldId id="294" r:id="rId6"/>
    <p:sldId id="4969" r:id="rId7"/>
    <p:sldId id="5161" r:id="rId8"/>
    <p:sldId id="5160" r:id="rId9"/>
    <p:sldId id="3165" r:id="rId10"/>
    <p:sldId id="5137" r:id="rId11"/>
    <p:sldId id="5151" r:id="rId12"/>
    <p:sldId id="660" r:id="rId13"/>
    <p:sldId id="4973" r:id="rId14"/>
    <p:sldId id="257" r:id="rId15"/>
    <p:sldId id="275" r:id="rId16"/>
    <p:sldId id="3076" r:id="rId17"/>
    <p:sldId id="296" r:id="rId18"/>
    <p:sldId id="29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00D9ED2-50DB-9015-3970-A6626F9E114B}" name="Veer Alakshendra" initials="VA" userId="S::valakshe@mathworks.com::3906a44c-4910-4f54-907c-5d137289dd04"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6400"/>
    <a:srgbClr val="228B22"/>
    <a:srgbClr val="A020F6"/>
    <a:srgbClr val="0000FF"/>
    <a:srgbClr val="636569"/>
    <a:srgbClr val="715091"/>
    <a:srgbClr val="176DAD"/>
    <a:srgbClr val="0D78C9"/>
    <a:srgbClr val="024C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1539" autoAdjust="0"/>
  </p:normalViewPr>
  <p:slideViewPr>
    <p:cSldViewPr>
      <p:cViewPr varScale="1">
        <p:scale>
          <a:sx n="117" d="100"/>
          <a:sy n="117" d="100"/>
        </p:scale>
        <p:origin x="1988" y="68"/>
      </p:cViewPr>
      <p:guideLst>
        <p:guide orient="horz" pos="2160"/>
        <p:guide pos="3841"/>
      </p:guideLst>
    </p:cSldViewPr>
  </p:slideViewPr>
  <p:notesTextViewPr>
    <p:cViewPr>
      <p:scale>
        <a:sx n="3" d="2"/>
        <a:sy n="3" d="2"/>
      </p:scale>
      <p:origin x="0" y="0"/>
    </p:cViewPr>
  </p:notesTextViewPr>
  <p:sorterViewPr>
    <p:cViewPr>
      <p:scale>
        <a:sx n="66" d="100"/>
        <a:sy n="66" d="100"/>
      </p:scale>
      <p:origin x="0" y="0"/>
    </p:cViewPr>
  </p:sorterViewPr>
  <p:notesViewPr>
    <p:cSldViewPr>
      <p:cViewPr varScale="1">
        <p:scale>
          <a:sx n="102" d="100"/>
          <a:sy n="102" d="100"/>
        </p:scale>
        <p:origin x="3528" y="1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Pasquariello" userId="f0c0c21f-917b-46c4-92ca-53352d59da81" providerId="ADAL" clId="{98F2A096-F641-4432-BDCF-6BAEA0D1A49D}"/>
    <pc:docChg chg="modSld">
      <pc:chgData name="Ben Pasquariello" userId="f0c0c21f-917b-46c4-92ca-53352d59da81" providerId="ADAL" clId="{98F2A096-F641-4432-BDCF-6BAEA0D1A49D}" dt="2023-10-16T20:44:16.111" v="28" actId="20577"/>
      <pc:docMkLst>
        <pc:docMk/>
      </pc:docMkLst>
      <pc:sldChg chg="modSp mod">
        <pc:chgData name="Ben Pasquariello" userId="f0c0c21f-917b-46c4-92ca-53352d59da81" providerId="ADAL" clId="{98F2A096-F641-4432-BDCF-6BAEA0D1A49D}" dt="2023-10-16T20:44:16.111" v="28" actId="20577"/>
        <pc:sldMkLst>
          <pc:docMk/>
          <pc:sldMk cId="2162693352" sldId="276"/>
        </pc:sldMkLst>
        <pc:spChg chg="mod">
          <ac:chgData name="Ben Pasquariello" userId="f0c0c21f-917b-46c4-92ca-53352d59da81" providerId="ADAL" clId="{98F2A096-F641-4432-BDCF-6BAEA0D1A49D}" dt="2023-10-16T20:44:16.111" v="28" actId="20577"/>
          <ac:spMkLst>
            <pc:docMk/>
            <pc:sldMk cId="2162693352" sldId="276"/>
            <ac:spMk id="2"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10/16/2023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215365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10/16/2023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1744081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forwarn.forestthreats.org/"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forwarn.forestthreats.org/fcav2/"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 agenda </a:t>
            </a:r>
          </a:p>
          <a:p>
            <a:r>
              <a:rPr lang="en-US" dirty="0"/>
              <a:t>What is CV</a:t>
            </a:r>
          </a:p>
          <a:p>
            <a:r>
              <a:rPr lang="en-US" dirty="0"/>
              <a:t>App based workflow</a:t>
            </a:r>
          </a:p>
          <a:p>
            <a:r>
              <a:rPr lang="en-US" dirty="0"/>
              <a:t>Image segmentation and morphology</a:t>
            </a:r>
          </a:p>
          <a:p>
            <a:r>
              <a:rPr lang="en-US" dirty="0"/>
              <a:t>Object detection and tracking</a:t>
            </a:r>
          </a:p>
          <a:p>
            <a:r>
              <a:rPr lang="en-US" dirty="0"/>
              <a:t>Summary</a:t>
            </a:r>
          </a:p>
          <a:p>
            <a:endParaRPr lang="en-US" dirty="0"/>
          </a:p>
          <a:p>
            <a:r>
              <a:rPr lang="en-US" dirty="0"/>
              <a:t>So, lets jump right in! 👆</a:t>
            </a:r>
          </a:p>
        </p:txBody>
      </p:sp>
      <p:sp>
        <p:nvSpPr>
          <p:cNvPr id="4" name="Slide Number Placeholder 3"/>
          <p:cNvSpPr>
            <a:spLocks noGrp="1"/>
          </p:cNvSpPr>
          <p:nvPr>
            <p:ph type="sldNum" sz="quarter" idx="5"/>
          </p:nvPr>
        </p:nvSpPr>
        <p:spPr/>
        <p:txBody>
          <a:bodyPr/>
          <a:lstStyle/>
          <a:p>
            <a:fld id="{AD73B8C3-A209-4A55-9261-22C2A02B3159}" type="slidenum">
              <a:rPr lang="en-US" smtClean="0"/>
              <a:pPr/>
              <a:t>3</a:t>
            </a:fld>
            <a:endParaRPr lang="en-US"/>
          </a:p>
        </p:txBody>
      </p:sp>
    </p:spTree>
    <p:extLst>
      <p:ext uri="{BB962C8B-B14F-4D97-AF65-F5344CB8AC3E}">
        <p14:creationId xmlns:p14="http://schemas.microsoft.com/office/powerpoint/2010/main" val="2192230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Industries: </a:t>
            </a:r>
            <a:r>
              <a:rPr lang="en-US" sz="700" b="0" kern="1200">
                <a:solidFill>
                  <a:schemeClr val="tx1"/>
                </a:solidFill>
                <a:latin typeface="+mn-lt"/>
                <a:ea typeface="+mn-ea"/>
                <a:cs typeface="+mn-cs"/>
              </a:rPr>
              <a:t>Biotech and Pharmaceutical, Medical Devices, Neuroscience</a:t>
            </a:r>
            <a:endParaRPr lang="en-US" sz="700" b="1"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Application Areas:</a:t>
            </a:r>
            <a:r>
              <a:rPr lang="en-US" sz="700" b="0" kern="1200">
                <a:solidFill>
                  <a:schemeClr val="tx1"/>
                </a:solidFill>
                <a:latin typeface="+mn-lt"/>
                <a:ea typeface="+mn-ea"/>
                <a:cs typeface="+mn-cs"/>
              </a:rPr>
              <a:t> Image Processing and Computer Vision, Technical Computing</a:t>
            </a:r>
            <a:endParaRPr lang="en-US" sz="700" b="1"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Capabilities</a:t>
            </a:r>
            <a:r>
              <a:rPr lang="en-US" sz="700" b="0" kern="1200">
                <a:solidFill>
                  <a:schemeClr val="tx1"/>
                </a:solidFill>
                <a:latin typeface="+mn-lt"/>
                <a:ea typeface="+mn-ea"/>
                <a:cs typeface="+mn-cs"/>
              </a:rPr>
              <a:t>: Algorithm Development, Data Analysis, Machine Learning</a:t>
            </a:r>
          </a:p>
          <a:p>
            <a:pPr>
              <a:defRPr/>
            </a:pPr>
            <a:r>
              <a:rPr lang="en-US" sz="700" b="1" kern="1200">
                <a:solidFill>
                  <a:schemeClr val="tx1"/>
                </a:solidFill>
                <a:latin typeface="+mn-lt"/>
                <a:ea typeface="+mn-ea"/>
                <a:cs typeface="+mn-cs"/>
              </a:rPr>
              <a:t>Products Used:</a:t>
            </a:r>
            <a:r>
              <a:rPr lang="en-US" sz="700" b="0" kern="1200">
                <a:solidFill>
                  <a:schemeClr val="tx1"/>
                </a:solidFill>
                <a:latin typeface="+mn-lt"/>
                <a:ea typeface="+mn-ea"/>
                <a:cs typeface="+mn-cs"/>
              </a:rPr>
              <a:t> MATLAB, </a:t>
            </a:r>
            <a:r>
              <a:rPr lang="en-US" sz="700"/>
              <a:t>Computer Vision Toolbox, </a:t>
            </a:r>
            <a:r>
              <a:rPr lang="en-US" sz="700" b="0" kern="1200">
                <a:solidFill>
                  <a:schemeClr val="tx1"/>
                </a:solidFill>
                <a:latin typeface="+mn-lt"/>
                <a:ea typeface="+mn-ea"/>
                <a:cs typeface="+mn-cs"/>
              </a:rPr>
              <a:t>Deep Learning Toolbox, Image Processing Toolbox, Parallel Computing Toolbox</a:t>
            </a:r>
            <a:r>
              <a:rPr lang="en-US" sz="700"/>
              <a:t> </a:t>
            </a:r>
            <a:endParaRPr lang="en-US" sz="700" b="1"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a:solidFill>
                  <a:schemeClr val="tx1"/>
                </a:solidFill>
                <a:latin typeface="+mn-lt"/>
                <a:ea typeface="+mn-ea"/>
                <a:cs typeface="+mn-cs"/>
              </a:rPr>
              <a:t>Country: </a:t>
            </a:r>
            <a:r>
              <a:rPr lang="en-US" sz="700" b="0" kern="1200">
                <a:solidFill>
                  <a:schemeClr val="tx1"/>
                </a:solidFill>
                <a:latin typeface="+mn-lt"/>
                <a:ea typeface="+mn-ea"/>
                <a:cs typeface="+mn-cs"/>
              </a:rPr>
              <a:t>United States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700" b="0" kern="1200" baseline="0">
              <a:solidFill>
                <a:schemeClr val="tx1"/>
              </a:solidFill>
              <a:latin typeface="+mn-lt"/>
              <a:ea typeface="+mn-ea"/>
              <a:cs typeface="+mn-cs"/>
            </a:endParaRPr>
          </a:p>
          <a:p>
            <a:r>
              <a:rPr lang="en-US" sz="600"/>
              <a:t>Published in 2021</a:t>
            </a:r>
          </a:p>
          <a:p>
            <a:r>
              <a:rPr lang="fr-FR" sz="600">
                <a:latin typeface="Verdana" pitchFamily="34" charset="0"/>
              </a:rPr>
              <a:t>Figures/images available in online version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a:solidFill>
                  <a:schemeClr val="tx1"/>
                </a:solidFill>
                <a:effectLst/>
                <a:latin typeface="+mn-lt"/>
                <a:ea typeface="+mn-ea"/>
                <a:cs typeface="+mn-cs"/>
              </a:rPr>
              <a:t>Product names are current at time of technical article publication.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kern="1200">
              <a:solidFill>
                <a:schemeClr val="tx1"/>
              </a:solidFill>
              <a:latin typeface="+mn-lt"/>
              <a:ea typeface="+mn-ea"/>
              <a:cs typeface="+mn-cs"/>
            </a:endParaRPr>
          </a:p>
          <a:p>
            <a:endParaRPr lang="en-US" sz="1200" b="1" i="0"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Evaluating Alzheimer’s Disease Therapeutic Targets with Deep Learning and the MATLAB Based Spine Tool</a:t>
            </a:r>
          </a:p>
          <a:p>
            <a:r>
              <a:rPr lang="en-US" b="0" i="0">
                <a:solidFill>
                  <a:srgbClr val="6F6F6F"/>
                </a:solidFill>
                <a:effectLst/>
                <a:latin typeface="Roboto" panose="02000000000000000000" pitchFamily="2" charset="0"/>
              </a:rPr>
              <a:t>By Justin </a:t>
            </a:r>
            <a:r>
              <a:rPr lang="en-US" b="0" i="0" err="1">
                <a:solidFill>
                  <a:srgbClr val="6F6F6F"/>
                </a:solidFill>
                <a:effectLst/>
                <a:latin typeface="Roboto" panose="02000000000000000000" pitchFamily="2" charset="0"/>
              </a:rPr>
              <a:t>Elstrott</a:t>
            </a:r>
            <a:r>
              <a:rPr lang="en-US" b="0" i="0">
                <a:solidFill>
                  <a:srgbClr val="6F6F6F"/>
                </a:solidFill>
                <a:effectLst/>
                <a:latin typeface="Roboto" panose="02000000000000000000" pitchFamily="2" charset="0"/>
              </a:rPr>
              <a:t>, PhD, Department of Biomedical Imaging, Genentech Inc.</a:t>
            </a:r>
          </a:p>
          <a:p>
            <a:endParaRPr lang="en-US" sz="1200" b="0" i="0" kern="1200">
              <a:solidFill>
                <a:srgbClr val="6F6F6F"/>
              </a:solidFill>
              <a:effectLst/>
              <a:latin typeface="Roboto" panose="02000000000000000000" pitchFamily="2" charset="0"/>
              <a:ea typeface="+mn-ea"/>
              <a:cs typeface="+mn-cs"/>
            </a:endParaRPr>
          </a:p>
          <a:p>
            <a:endParaRPr lang="en-US" sz="1200" b="0" i="0" kern="1200">
              <a:solidFill>
                <a:schemeClr val="tx1"/>
              </a:solidFill>
              <a:effectLst/>
              <a:latin typeface="+mn-lt"/>
              <a:ea typeface="+mn-ea"/>
              <a:cs typeface="+mn-cs"/>
            </a:endParaRPr>
          </a:p>
          <a:p>
            <a:pPr algn="l"/>
            <a:r>
              <a:rPr lang="en-US" b="0" i="0">
                <a:solidFill>
                  <a:srgbClr val="1A1A1A"/>
                </a:solidFill>
                <a:effectLst/>
                <a:latin typeface="Roboto" panose="02000000000000000000" pitchFamily="2" charset="0"/>
              </a:rPr>
              <a:t>Alzheimer's disease (AD), the most common cause of dementia, is characterized by changes in the brain resulting from the buildup of amyloid plaques. Studies have shown that these hard, insoluble accumulations of beta amyloid proteins are closely linked with the loss of </a:t>
            </a:r>
            <a:r>
              <a:rPr lang="en-US" b="0" i="1">
                <a:solidFill>
                  <a:srgbClr val="1A1A1A"/>
                </a:solidFill>
                <a:effectLst/>
                <a:latin typeface="Roboto" panose="02000000000000000000" pitchFamily="2" charset="0"/>
              </a:rPr>
              <a:t>dendritic spines</a:t>
            </a:r>
            <a:r>
              <a:rPr lang="en-US" b="0" i="0">
                <a:solidFill>
                  <a:srgbClr val="1A1A1A"/>
                </a:solidFill>
                <a:effectLst/>
                <a:latin typeface="Roboto" panose="02000000000000000000" pitchFamily="2" charset="0"/>
              </a:rPr>
              <a:t>, micron-sized protrusions from a neuron’s dendrite that receive input from other neurons. These studies have led my Genentech colleagues and other AD researchers to preclinically evaluate compounds that reduce spine loss in the presences of amyloid plaques.</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To quantify spine loss, we examine microscopic images of mouse brain tissue, counting individual spines along the dendrite and calculating spine density (for example, the number of spines per 100 micrometers of dendrite). When performed manually, this process is extremely labor intensive.</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About 10 years ago, our group developed Spine Tool, a MATLAB</a:t>
            </a:r>
            <a:r>
              <a:rPr lang="en-US" b="0" i="0" baseline="30000">
                <a:solidFill>
                  <a:srgbClr val="1A1A1A"/>
                </a:solidFill>
                <a:effectLst/>
                <a:latin typeface="Roboto" panose="02000000000000000000" pitchFamily="2" charset="0"/>
              </a:rPr>
              <a:t>®</a:t>
            </a:r>
            <a:r>
              <a:rPr lang="en-US" b="0" i="0">
                <a:solidFill>
                  <a:srgbClr val="1A1A1A"/>
                </a:solidFill>
                <a:effectLst/>
                <a:latin typeface="Roboto" panose="02000000000000000000" pitchFamily="2" charset="0"/>
              </a:rPr>
              <a:t> image processing application that helps automate spine identification and spine density calculations (Figure 1). While the original version of Spine Tool worked well for </a:t>
            </a:r>
            <a:r>
              <a:rPr lang="en-US" b="0" i="1">
                <a:solidFill>
                  <a:srgbClr val="1A1A1A"/>
                </a:solidFill>
                <a:effectLst/>
                <a:latin typeface="Roboto" panose="02000000000000000000" pitchFamily="2" charset="0"/>
              </a:rPr>
              <a:t>in vitro </a:t>
            </a:r>
            <a:r>
              <a:rPr lang="en-US" b="0" i="0">
                <a:solidFill>
                  <a:srgbClr val="1A1A1A"/>
                </a:solidFill>
                <a:effectLst/>
                <a:latin typeface="Roboto" panose="02000000000000000000" pitchFamily="2" charset="0"/>
              </a:rPr>
              <a:t>samples, it produced a nontrivial number of false positives and false negatives in </a:t>
            </a:r>
            <a:r>
              <a:rPr lang="en-US" b="0" i="1">
                <a:solidFill>
                  <a:srgbClr val="1A1A1A"/>
                </a:solidFill>
                <a:effectLst/>
                <a:latin typeface="Roboto" panose="02000000000000000000" pitchFamily="2" charset="0"/>
              </a:rPr>
              <a:t>ex vivo</a:t>
            </a:r>
            <a:r>
              <a:rPr lang="en-US" b="0" i="0">
                <a:solidFill>
                  <a:srgbClr val="1A1A1A"/>
                </a:solidFill>
                <a:effectLst/>
                <a:latin typeface="Roboto" panose="02000000000000000000" pitchFamily="2" charset="0"/>
              </a:rPr>
              <a:t> brain samples, where image quality is lower.</a:t>
            </a:r>
          </a:p>
          <a:p>
            <a:endParaRPr lang="en-US" sz="1200" b="1" i="0" kern="1200">
              <a:solidFill>
                <a:schemeClr val="tx1"/>
              </a:solidFill>
              <a:effectLst/>
              <a:latin typeface="+mn-lt"/>
              <a:ea typeface="+mn-ea"/>
              <a:cs typeface="+mn-cs"/>
            </a:endParaRPr>
          </a:p>
          <a:p>
            <a:r>
              <a:rPr lang="en-US" b="0" i="0">
                <a:solidFill>
                  <a:srgbClr val="1A1A1A"/>
                </a:solidFill>
                <a:effectLst/>
                <a:latin typeface="Roboto" panose="02000000000000000000" pitchFamily="2" charset="0"/>
              </a:rPr>
              <a:t>To improve the accuracy of Spine Tool, we worked with MathWorks consultants to incorporate deep learning into the tool. We trained a convolutional neural network (CNN) on a data set of more than 9,000 images that we had annotated with the original Spine Tool. The trained CNN has further automated the process of evaluating therapeutics for minimizing spine loss.</a:t>
            </a:r>
            <a:endParaRPr lang="en-US" sz="1200" b="1" i="0" kern="1200">
              <a:solidFill>
                <a:schemeClr val="tx1"/>
              </a:solidFill>
              <a:effectLst/>
              <a:latin typeface="+mn-lt"/>
              <a:ea typeface="+mn-ea"/>
              <a:cs typeface="+mn-cs"/>
            </a:endParaRPr>
          </a:p>
          <a:p>
            <a:endParaRPr lang="en-US" sz="1200" b="1" i="0"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Spine Density Basics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pPr algn="l"/>
            <a:r>
              <a:rPr lang="en-US" b="0" i="0">
                <a:solidFill>
                  <a:srgbClr val="1A1A1A"/>
                </a:solidFill>
                <a:effectLst/>
                <a:latin typeface="Roboto" panose="02000000000000000000" pitchFamily="2" charset="0"/>
              </a:rPr>
              <a:t>To conduct our studies, we use normal mice (wild-type or WT mice) and mice that express amyloid beta (PS2APP mice), which tend to develop amyloid plaques. Using digital images of microscopic slices of mice brain tissue, we identify and count spines along individual dendrites in both the presence and the absence of visible plaques.</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As Figure 2 shows, the presence of the plaque in PS2APP mice corresponds with a visible reduction in the number of nearby spines. That particular study included a third group of mice in which the complement 3 gene (C3KO) was removed; those mice demonstrated significantly less spine loss [1].</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We aggregate the spine densities from hundreds of samples to produce a bar chart that compares the densities for different mouse genotypes (Figure 3), revealing that both the reduction in spine density near plaques and the recovery of spine density in C3KO mice are statistically significant. These study results suggest that reducing complement activity could be an effective therapeutic strategy.</a:t>
            </a:r>
          </a:p>
          <a:p>
            <a:endParaRPr lang="en-US" sz="1200" b="1" i="0"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Combining Traditional Image Processing with Deep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kern="1200">
              <a:solidFill>
                <a:schemeClr val="tx1"/>
              </a:solidFill>
              <a:effectLst/>
              <a:latin typeface="+mn-lt"/>
              <a:ea typeface="+mn-ea"/>
              <a:cs typeface="+mn-cs"/>
            </a:endParaRPr>
          </a:p>
          <a:p>
            <a:r>
              <a:rPr lang="en-US" b="0" i="0">
                <a:solidFill>
                  <a:srgbClr val="1A1A1A"/>
                </a:solidFill>
                <a:effectLst/>
                <a:latin typeface="Roboto" panose="02000000000000000000" pitchFamily="2" charset="0"/>
              </a:rPr>
              <a:t>Earlier versions of Spine Tool identified dendritic spines by applying threshold detection, segmentation, and morphological image processing techniques, as well as custom operations for detecting neuroscience-specific morphologies (Figure 4).</a:t>
            </a:r>
          </a:p>
          <a:p>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To incorporate deep learning into Spine Tool, we evaluated several predefined network architectures, including </a:t>
            </a:r>
            <a:r>
              <a:rPr lang="en-US" b="0" i="0" err="1">
                <a:solidFill>
                  <a:srgbClr val="1A1A1A"/>
                </a:solidFill>
                <a:effectLst/>
                <a:latin typeface="Roboto" panose="02000000000000000000" pitchFamily="2" charset="0"/>
              </a:rPr>
              <a:t>Deeplab</a:t>
            </a:r>
            <a:r>
              <a:rPr lang="en-US" b="0" i="0">
                <a:solidFill>
                  <a:srgbClr val="1A1A1A"/>
                </a:solidFill>
                <a:effectLst/>
                <a:latin typeface="Roboto" panose="02000000000000000000" pitchFamily="2" charset="0"/>
              </a:rPr>
              <a:t>, </a:t>
            </a:r>
            <a:r>
              <a:rPr lang="en-US" b="0" i="0" err="1">
                <a:solidFill>
                  <a:srgbClr val="1A1A1A"/>
                </a:solidFill>
                <a:effectLst/>
                <a:latin typeface="Roboto" panose="02000000000000000000" pitchFamily="2" charset="0"/>
              </a:rPr>
              <a:t>SegNet</a:t>
            </a:r>
            <a:r>
              <a:rPr lang="en-US" b="0" i="0">
                <a:solidFill>
                  <a:srgbClr val="1A1A1A"/>
                </a:solidFill>
                <a:effectLst/>
                <a:latin typeface="Roboto" panose="02000000000000000000" pitchFamily="2" charset="0"/>
              </a:rPr>
              <a:t>, and U-Net, a network developed for biomedical image segmentation. We chose U-Net for its multiresolution performance.</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To reduce training time, we decided to use the 2D version of U-Net rather than the more complex 3D version. Although the data we work with is three-dimensional, it is not isometric: the volumes are only a few slices deep, and a dendritic spine rarely spans more than one or two slices along the Z axis. We created 2D data sets by performing maximum intensity projection of the thin 3D slices. We saved additional time by performing the training on a workstation with NVIDIA</a:t>
            </a:r>
            <a:r>
              <a:rPr lang="en-US" b="0" i="0" baseline="30000">
                <a:solidFill>
                  <a:srgbClr val="1A1A1A"/>
                </a:solidFill>
                <a:effectLst/>
                <a:latin typeface="Roboto" panose="02000000000000000000" pitchFamily="2" charset="0"/>
              </a:rPr>
              <a:t>®</a:t>
            </a:r>
            <a:r>
              <a:rPr lang="en-US" b="0" i="0">
                <a:solidFill>
                  <a:srgbClr val="1A1A1A"/>
                </a:solidFill>
                <a:effectLst/>
                <a:latin typeface="Roboto" panose="02000000000000000000" pitchFamily="2" charset="0"/>
              </a:rPr>
              <a:t> GeForce RTX 2080 </a:t>
            </a:r>
            <a:r>
              <a:rPr lang="en-US" b="0" i="0" err="1">
                <a:solidFill>
                  <a:srgbClr val="1A1A1A"/>
                </a:solidFill>
                <a:effectLst/>
                <a:latin typeface="Roboto" panose="02000000000000000000" pitchFamily="2" charset="0"/>
              </a:rPr>
              <a:t>Ti</a:t>
            </a:r>
            <a:r>
              <a:rPr lang="en-US" b="0" i="0">
                <a:solidFill>
                  <a:srgbClr val="1A1A1A"/>
                </a:solidFill>
                <a:effectLst/>
                <a:latin typeface="Roboto" panose="02000000000000000000" pitchFamily="2" charset="0"/>
              </a:rPr>
              <a:t> GPUs using Parallel Computing Toolbox™.</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Initial classification results from the trained network were promising but still included false negatives, identifying fewer spines than we could see ourselves. This was due to a class imbalance problem: the spines are tiny in comparison to the dendrites and the background. We adjusted the class weights across the network and evaluated various loss functions to improve prediction accuracy. We opted to set the weights to maximize sensitivity.</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The updated network detected virtually all the spines in an image, but with more false positives. We eliminated these false positive by post-processing the results. For example, we applied length and volume thresholds on the detected spines to weed out any that were too large or too small to be actual spines. To date, our deep learning model shows more promise for time savings than for increased accuracy. The post-processed model predicts ratios of spine density across genotype conditions similar to counts from our ground-truth Spine Tool dataset using traditional image processing (Figure 5), with an up to 50% reduction in manual correction time.</a:t>
            </a:r>
          </a:p>
          <a:p>
            <a:endParaRPr lang="en-US" sz="1200" b="1" i="0"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Improving and Validating Spine Tool</a:t>
            </a:r>
          </a:p>
          <a:p>
            <a:endParaRPr lang="en-US" sz="1200" b="1" i="0" kern="1200">
              <a:solidFill>
                <a:schemeClr val="tx1"/>
              </a:solidFill>
              <a:effectLst/>
              <a:latin typeface="+mn-lt"/>
              <a:ea typeface="+mn-ea"/>
              <a:cs typeface="+mn-cs"/>
            </a:endParaRPr>
          </a:p>
          <a:p>
            <a:pPr algn="l"/>
            <a:r>
              <a:rPr lang="en-US" b="0" i="0">
                <a:solidFill>
                  <a:srgbClr val="1A1A1A"/>
                </a:solidFill>
                <a:effectLst/>
                <a:latin typeface="Roboto" panose="02000000000000000000" pitchFamily="2" charset="0"/>
              </a:rPr>
              <a:t>Currently we are optimizing the post-processing steps to ensure that neighboring spines detected by the network are properly segmented and counted. Ultimately, we may be able to detect spines more accurately with deep learning than we can via manual inspection, but that capability is not our primary measure of success. Our goal is to verify that, if a treatment effect can be detected by a human, then it can also be detected by the network.</a:t>
            </a:r>
          </a:p>
          <a:p>
            <a:pPr algn="l"/>
            <a:endParaRPr lang="en-US" b="0" i="0">
              <a:solidFill>
                <a:srgbClr val="1A1A1A"/>
              </a:solidFill>
              <a:effectLst/>
              <a:latin typeface="Roboto" panose="02000000000000000000" pitchFamily="2" charset="0"/>
            </a:endParaRPr>
          </a:p>
          <a:p>
            <a:pPr algn="l"/>
            <a:r>
              <a:rPr lang="en-US" b="0" i="0">
                <a:solidFill>
                  <a:srgbClr val="1A1A1A"/>
                </a:solidFill>
                <a:effectLst/>
                <a:latin typeface="Roboto" panose="02000000000000000000" pitchFamily="2" charset="0"/>
              </a:rPr>
              <a:t>In the coming months, we will use the new deep learning capabilities of Spine Tool to process images for actual studies. In parallel, we will process the images using our existing workflow and compare the results. If, as we expect, the bar charts produced via the two approaches show comparable average spine density, then we will have confirmed that future studies of spine density can be run reliably with the new tool—and with potentially 50% less manual effort.</a:t>
            </a:r>
          </a:p>
          <a:p>
            <a:endParaRPr lang="en-US" sz="1200" b="1" i="1" kern="1200">
              <a:solidFill>
                <a:schemeClr val="tx1"/>
              </a:solidFill>
              <a:effectLst/>
              <a:latin typeface="+mn-lt"/>
              <a:ea typeface="+mn-ea"/>
              <a:cs typeface="+mn-cs"/>
            </a:endParaRPr>
          </a:p>
          <a:p>
            <a:pPr algn="l"/>
            <a:r>
              <a:rPr lang="en-US" b="1">
                <a:solidFill>
                  <a:srgbClr val="1A1A1A"/>
                </a:solidFill>
                <a:effectLst/>
                <a:latin typeface="Roboto" panose="02000000000000000000" pitchFamily="2" charset="0"/>
              </a:rPr>
              <a:t>References</a:t>
            </a:r>
          </a:p>
          <a:p>
            <a:pPr algn="l"/>
            <a:endParaRPr lang="en-US" b="1">
              <a:solidFill>
                <a:srgbClr val="1A1A1A"/>
              </a:solidFill>
              <a:effectLst/>
              <a:latin typeface="Roboto" panose="02000000000000000000" pitchFamily="2" charset="0"/>
            </a:endParaRPr>
          </a:p>
          <a:p>
            <a:pPr algn="l">
              <a:buFont typeface="+mj-lt"/>
              <a:buAutoNum type="arabicPeriod"/>
            </a:pPr>
            <a:r>
              <a:rPr lang="en-US" b="0" i="0">
                <a:solidFill>
                  <a:srgbClr val="1A1A1A"/>
                </a:solidFill>
                <a:effectLst/>
                <a:latin typeface="Roboto" panose="02000000000000000000" pitchFamily="2" charset="0"/>
              </a:rPr>
              <a:t> Wu, T. </a:t>
            </a:r>
            <a:r>
              <a:rPr lang="en-US" b="0" i="1">
                <a:solidFill>
                  <a:srgbClr val="1A1A1A"/>
                </a:solidFill>
                <a:effectLst/>
                <a:latin typeface="Roboto" panose="02000000000000000000" pitchFamily="2" charset="0"/>
              </a:rPr>
              <a:t>et al.</a:t>
            </a:r>
            <a:r>
              <a:rPr lang="en-US" b="0" i="0">
                <a:solidFill>
                  <a:srgbClr val="1A1A1A"/>
                </a:solidFill>
                <a:effectLst/>
                <a:latin typeface="Roboto" panose="02000000000000000000" pitchFamily="2" charset="0"/>
              </a:rPr>
              <a:t> “Complement C3 Is Activated in Human AD Brain and Is Required for Neurodegeneration in Mouse Models of Amyloidosis and Tauopathy.” </a:t>
            </a:r>
            <a:r>
              <a:rPr lang="en-US" b="0" i="1">
                <a:solidFill>
                  <a:srgbClr val="1A1A1A"/>
                </a:solidFill>
                <a:effectLst/>
                <a:latin typeface="Roboto" panose="02000000000000000000" pitchFamily="2" charset="0"/>
              </a:rPr>
              <a:t>Cell Reports</a:t>
            </a:r>
            <a:r>
              <a:rPr lang="en-US" b="0" i="0">
                <a:solidFill>
                  <a:srgbClr val="1A1A1A"/>
                </a:solidFill>
                <a:effectLst/>
                <a:latin typeface="Roboto" panose="02000000000000000000" pitchFamily="2" charset="0"/>
              </a:rPr>
              <a:t> 28, 2111-2123.e6 (2019).</a:t>
            </a:r>
          </a:p>
          <a:p>
            <a:pPr algn="l">
              <a:buFont typeface="+mj-lt"/>
              <a:buNone/>
            </a:pPr>
            <a:endParaRPr lang="en-US" b="0" i="0">
              <a:solidFill>
                <a:srgbClr val="1A1A1A"/>
              </a:solidFill>
              <a:effectLst/>
              <a:latin typeface="Roboto" panose="02000000000000000000" pitchFamily="2" charset="0"/>
            </a:endParaRPr>
          </a:p>
          <a:p>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800" i="1"/>
              <a:t>See more articles and subscribe at mathworks.com/company/newsletters</a:t>
            </a:r>
            <a:endParaRPr lang="en-US"/>
          </a:p>
        </p:txBody>
      </p:sp>
      <p:sp>
        <p:nvSpPr>
          <p:cNvPr id="4" name="Slide Number Placeholder 3"/>
          <p:cNvSpPr>
            <a:spLocks noGrp="1"/>
          </p:cNvSpPr>
          <p:nvPr>
            <p:ph type="sldNum" sz="quarter" idx="10"/>
          </p:nvPr>
        </p:nvSpPr>
        <p:spPr/>
        <p:txBody>
          <a:bodyPr/>
          <a:lstStyle/>
          <a:p>
            <a:fld id="{AD73B8C3-A209-4A55-9261-22C2A02B3159}" type="slidenum">
              <a:rPr lang="en-US" smtClean="0"/>
              <a:pPr/>
              <a:t>12</a:t>
            </a:fld>
            <a:endParaRPr lang="en-US"/>
          </a:p>
        </p:txBody>
      </p:sp>
    </p:spTree>
    <p:extLst>
      <p:ext uri="{BB962C8B-B14F-4D97-AF65-F5344CB8AC3E}">
        <p14:creationId xmlns:p14="http://schemas.microsoft.com/office/powerpoint/2010/main" val="2010254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i="0" dirty="0">
                <a:effectLst/>
                <a:latin typeface="+mn-lt"/>
              </a:rPr>
              <a:t>Computer vision is a field of artificial intelligence (AI) that enables computers and systems to derive meaningful information from digital images, videos and other visual inputs</a:t>
            </a:r>
            <a:endParaRPr lang="en-IN" dirty="0">
              <a:latin typeface="+mn-lt"/>
            </a:endParaRPr>
          </a:p>
        </p:txBody>
      </p:sp>
      <p:sp>
        <p:nvSpPr>
          <p:cNvPr id="4" name="Slide Number Placeholder 3"/>
          <p:cNvSpPr>
            <a:spLocks noGrp="1"/>
          </p:cNvSpPr>
          <p:nvPr>
            <p:ph type="sldNum" sz="quarter" idx="5"/>
          </p:nvPr>
        </p:nvSpPr>
        <p:spPr/>
        <p:txBody>
          <a:bodyPr/>
          <a:lstStyle/>
          <a:p>
            <a:fld id="{AD73B8C3-A209-4A55-9261-22C2A02B3159}" type="slidenum">
              <a:rPr lang="en-US" smtClean="0"/>
              <a:pPr/>
              <a:t>4</a:t>
            </a:fld>
            <a:endParaRPr lang="en-US"/>
          </a:p>
        </p:txBody>
      </p:sp>
    </p:spTree>
    <p:extLst>
      <p:ext uri="{BB962C8B-B14F-4D97-AF65-F5344CB8AC3E}">
        <p14:creationId xmlns:p14="http://schemas.microsoft.com/office/powerpoint/2010/main" val="969662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get into the details, we first need to get a sense of what IP and CV are and here are some of the techniques. We normally consider the blue areas to be IP and orange areas to be CV but the distinction between these is fuzzy.</a:t>
            </a:r>
          </a:p>
          <a:p>
            <a:endParaRPr lang="en-US" dirty="0"/>
          </a:p>
          <a:p>
            <a:r>
              <a:rPr lang="en-US" dirty="0"/>
              <a:t>Under IP, you have segmentation used here to separate apples in the image, edge detection to detect the edges of the flower, morphology used to estimate the size of snowflakes, and image enhancement techniques such as enhancing the contrast of an aerial city images. Image registration helps you align two images that are similar and 3D vision processing enables working with 3D images or volumes such as the image of human lungs.</a:t>
            </a:r>
          </a:p>
          <a:p>
            <a:endParaRPr lang="en-US" dirty="0"/>
          </a:p>
          <a:p>
            <a:r>
              <a:rPr lang="en-US" dirty="0"/>
              <a:t>Under CV, you can use camera calibration to undistort images, use labeling tools to create training data for deep learning networks, work with point cloud data, use feature detection to find objects in images, use object detection to find cars or even track those detected objects.</a:t>
            </a:r>
          </a:p>
          <a:p>
            <a:endParaRPr lang="en-US" dirty="0"/>
          </a:p>
          <a:p>
            <a:r>
              <a:rPr lang="en-US" dirty="0"/>
              <a:t>While I have separated the capabilities out, a lot of time, a combination of these techniques is needed to solve IPCV problems.</a:t>
            </a:r>
          </a:p>
          <a:p>
            <a:endParaRPr lang="en-US" dirty="0"/>
          </a:p>
          <a:p>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5</a:t>
            </a:fld>
            <a:endParaRPr lang="en-US"/>
          </a:p>
        </p:txBody>
      </p:sp>
    </p:spTree>
    <p:extLst>
      <p:ext uri="{BB962C8B-B14F-4D97-AF65-F5344CB8AC3E}">
        <p14:creationId xmlns:p14="http://schemas.microsoft.com/office/powerpoint/2010/main" val="894900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MathWorks image processing and computer vision capabilities are used extensively in various industries such as: Automated Driving, Satellite Imagery, Medical imaging, Consumer electronics, Machine vision, Surveillance, Robotics, and more…</a:t>
            </a:r>
            <a:endParaRPr lang="en-US" baseline="0" dirty="0"/>
          </a:p>
          <a:p>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6BB67D-01AF-4AEA-961F-78F9A8C6BFED}" type="slidenum">
              <a:rPr lang="en-US" smtClean="0"/>
              <a:pPr/>
              <a:t>6</a:t>
            </a:fld>
            <a:endParaRPr lang="en-US"/>
          </a:p>
        </p:txBody>
      </p:sp>
    </p:spTree>
    <p:extLst>
      <p:ext uri="{BB962C8B-B14F-4D97-AF65-F5344CB8AC3E}">
        <p14:creationId xmlns:p14="http://schemas.microsoft.com/office/powerpoint/2010/main" val="2756637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Segmentation refers to the process of creating </a:t>
            </a:r>
            <a:r>
              <a:rPr lang="en-US" b="1" i="1" dirty="0"/>
              <a:t>masks</a:t>
            </a:r>
            <a:r>
              <a:rPr lang="en-US" dirty="0"/>
              <a:t> of an image, such that regions of interest (ROIs) having similar traits are assigned the same value. That is, we make associations between pixels in the image. These associations, or Regions of Interest, could be based on intensity, color, texture, shape, position, or anything else. Binary segmentation separates the image into two classes—true (white) or false (black). But you can actually make any number of segmentation masks for a single image. 👆</a:t>
            </a:r>
          </a:p>
        </p:txBody>
      </p:sp>
      <p:sp>
        <p:nvSpPr>
          <p:cNvPr id="4" name="Slide Number Placeholder 3"/>
          <p:cNvSpPr>
            <a:spLocks noGrp="1"/>
          </p:cNvSpPr>
          <p:nvPr>
            <p:ph type="sldNum" sz="quarter" idx="5"/>
          </p:nvPr>
        </p:nvSpPr>
        <p:spPr/>
        <p:txBody>
          <a:bodyPr/>
          <a:lstStyle/>
          <a:p>
            <a:fld id="{AD73B8C3-A209-4A55-9261-22C2A02B3159}" type="slidenum">
              <a:rPr lang="en-US" smtClean="0"/>
              <a:pPr/>
              <a:t>7</a:t>
            </a:fld>
            <a:endParaRPr lang="en-US"/>
          </a:p>
        </p:txBody>
      </p:sp>
    </p:spTree>
    <p:extLst>
      <p:ext uri="{BB962C8B-B14F-4D97-AF65-F5344CB8AC3E}">
        <p14:creationId xmlns:p14="http://schemas.microsoft.com/office/powerpoint/2010/main" val="4277900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 detection is a technique used to detect the presence of specific objects in an image or video.</a:t>
            </a:r>
          </a:p>
          <a:p>
            <a:endParaRPr lang="en-US" dirty="0"/>
          </a:p>
          <a:p>
            <a:r>
              <a:rPr lang="en-US" dirty="0"/>
              <a:t>There are multiple ways you can do this some of which are:</a:t>
            </a:r>
          </a:p>
          <a:p>
            <a:r>
              <a:rPr lang="en-US" sz="1200" dirty="0"/>
              <a:t>👆 </a:t>
            </a:r>
            <a:r>
              <a:rPr lang="en-US" dirty="0"/>
              <a:t>Using features or patterns on the object that make it unique</a:t>
            </a:r>
          </a:p>
          <a:p>
            <a:r>
              <a:rPr lang="en-US" sz="1200" dirty="0"/>
              <a:t>👆 </a:t>
            </a:r>
            <a:r>
              <a:rPr lang="en-US" dirty="0"/>
              <a:t>Using a foreground detector in videos with a fixed background to find moving objects such as cars</a:t>
            </a:r>
          </a:p>
          <a:p>
            <a:r>
              <a:rPr lang="en-US" sz="1200" dirty="0"/>
              <a:t>👆 </a:t>
            </a:r>
            <a:r>
              <a:rPr lang="en-US" dirty="0"/>
              <a:t>Or using deep learning to train networks to detect objects </a:t>
            </a:r>
            <a:r>
              <a:rPr lang="en-US" sz="1200" dirty="0"/>
              <a:t>👆</a:t>
            </a:r>
            <a:endParaRPr lang="en-US" dirty="0"/>
          </a:p>
        </p:txBody>
      </p:sp>
      <p:sp>
        <p:nvSpPr>
          <p:cNvPr id="4" name="Slide Number Placeholder 3"/>
          <p:cNvSpPr>
            <a:spLocks noGrp="1"/>
          </p:cNvSpPr>
          <p:nvPr>
            <p:ph type="sldNum" sz="quarter" idx="5"/>
          </p:nvPr>
        </p:nvSpPr>
        <p:spPr/>
        <p:txBody>
          <a:bodyPr/>
          <a:lstStyle/>
          <a:p>
            <a:fld id="{AD73B8C3-A209-4A55-9261-22C2A02B3159}" type="slidenum">
              <a:rPr lang="en-US" smtClean="0"/>
              <a:pPr/>
              <a:t>8</a:t>
            </a:fld>
            <a:endParaRPr lang="en-US"/>
          </a:p>
        </p:txBody>
      </p:sp>
    </p:spTree>
    <p:extLst>
      <p:ext uri="{BB962C8B-B14F-4D97-AF65-F5344CB8AC3E}">
        <p14:creationId xmlns:p14="http://schemas.microsoft.com/office/powerpoint/2010/main" val="2833189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second part of this section is tracking which is the process of locating a moving object over time in a video.</a:t>
            </a:r>
          </a:p>
          <a:p>
            <a:endParaRPr lang="en-US"/>
          </a:p>
          <a:p>
            <a:r>
              <a:rPr lang="en-US"/>
              <a:t>Here we see a feature detector like the one in the previous slide, used to find the person’s face in the first frame of the video, and then track it through the rest of the video using a tracking algorithm.</a:t>
            </a:r>
            <a:r>
              <a:rPr lang="en-US" sz="1200"/>
              <a:t> 👆</a:t>
            </a:r>
            <a:endParaRPr lang="en-US"/>
          </a:p>
        </p:txBody>
      </p:sp>
      <p:sp>
        <p:nvSpPr>
          <p:cNvPr id="4" name="Slide Number Placeholder 3"/>
          <p:cNvSpPr>
            <a:spLocks noGrp="1"/>
          </p:cNvSpPr>
          <p:nvPr>
            <p:ph type="sldNum" sz="quarter" idx="5"/>
          </p:nvPr>
        </p:nvSpPr>
        <p:spPr/>
        <p:txBody>
          <a:bodyPr/>
          <a:lstStyle/>
          <a:p>
            <a:fld id="{AD73B8C3-A209-4A55-9261-22C2A02B3159}" type="slidenum">
              <a:rPr lang="en-US" smtClean="0"/>
              <a:pPr/>
              <a:t>9</a:t>
            </a:fld>
            <a:endParaRPr lang="en-US"/>
          </a:p>
        </p:txBody>
      </p:sp>
    </p:spTree>
    <p:extLst>
      <p:ext uri="{BB962C8B-B14F-4D97-AF65-F5344CB8AC3E}">
        <p14:creationId xmlns:p14="http://schemas.microsoft.com/office/powerpoint/2010/main" val="806413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IPCV ships with many apps that accelerate workflow. They provide interactive tools for tweaking parameters and visualizing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can load an app, load the images, video or point clouds into it, and analyze them using various techniques until you are happy with the results. When you are finished, you can export your results or generate a function to scale your algorithm to a larger dataset or to incorporate into a workflow. 👆</a:t>
            </a:r>
          </a:p>
        </p:txBody>
      </p:sp>
      <p:sp>
        <p:nvSpPr>
          <p:cNvPr id="4" name="Slide Number Placeholder 3"/>
          <p:cNvSpPr>
            <a:spLocks noGrp="1"/>
          </p:cNvSpPr>
          <p:nvPr>
            <p:ph type="sldNum" sz="quarter" idx="5"/>
          </p:nvPr>
        </p:nvSpPr>
        <p:spPr/>
        <p:txBody>
          <a:bodyPr/>
          <a:lstStyle/>
          <a:p>
            <a:fld id="{AD73B8C3-A209-4A55-9261-22C2A02B3159}" type="slidenum">
              <a:rPr lang="en-US" smtClean="0"/>
              <a:pPr/>
              <a:t>10</a:t>
            </a:fld>
            <a:endParaRPr lang="en-US"/>
          </a:p>
        </p:txBody>
      </p:sp>
    </p:spTree>
    <p:extLst>
      <p:ext uri="{BB962C8B-B14F-4D97-AF65-F5344CB8AC3E}">
        <p14:creationId xmlns:p14="http://schemas.microsoft.com/office/powerpoint/2010/main" val="27799329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Industries:</a:t>
            </a:r>
            <a:r>
              <a:rPr lang="en-US" sz="700" b="1" kern="1200" baseline="0" dirty="0">
                <a:solidFill>
                  <a:schemeClr val="tx1"/>
                </a:solidFill>
                <a:latin typeface="+mn-lt"/>
                <a:ea typeface="+mn-ea"/>
                <a:cs typeface="+mn-cs"/>
              </a:rPr>
              <a:t> </a:t>
            </a:r>
            <a:r>
              <a:rPr lang="en-GB" sz="1200" kern="1200" dirty="0">
                <a:solidFill>
                  <a:schemeClr val="tx1"/>
                </a:solidFill>
                <a:effectLst/>
                <a:latin typeface="+mn-lt"/>
                <a:ea typeface="+mn-ea"/>
                <a:cs typeface="+mn-cs"/>
              </a:rPr>
              <a:t>Earth and ocean sciences, Aerospace</a:t>
            </a:r>
            <a:endParaRPr lang="en-US" sz="7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Application Areas: </a:t>
            </a:r>
            <a:r>
              <a:rPr lang="en-US" sz="1200" kern="1200" dirty="0">
                <a:solidFill>
                  <a:schemeClr val="tx1"/>
                </a:solidFill>
                <a:effectLst/>
                <a:latin typeface="+mn-lt"/>
                <a:ea typeface="+mn-ea"/>
                <a:cs typeface="+mn-cs"/>
              </a:rPr>
              <a:t>Data analytics, Image processing and computer vision</a:t>
            </a:r>
            <a:endParaRPr lang="en-US" sz="700" b="1" kern="1200" dirty="0">
              <a:solidFill>
                <a:schemeClr val="tx1"/>
              </a:solidFill>
              <a:latin typeface="+mn-lt"/>
              <a:ea typeface="+mn-ea"/>
              <a:cs typeface="+mn-cs"/>
            </a:endParaRPr>
          </a:p>
          <a:p>
            <a:r>
              <a:rPr lang="en-US" sz="700" b="1" kern="1200" dirty="0">
                <a:solidFill>
                  <a:schemeClr val="tx1"/>
                </a:solidFill>
                <a:latin typeface="+mn-lt"/>
                <a:ea typeface="+mn-ea"/>
                <a:cs typeface="+mn-cs"/>
              </a:rPr>
              <a:t>Capabilities</a:t>
            </a:r>
            <a:r>
              <a:rPr lang="en-US" sz="700" b="0" kern="1200" dirty="0">
                <a:solidFill>
                  <a:schemeClr val="tx1"/>
                </a:solidFill>
                <a:latin typeface="+mn-lt"/>
                <a:ea typeface="+mn-ea"/>
                <a:cs typeface="+mn-cs"/>
              </a:rPr>
              <a:t>: </a:t>
            </a:r>
            <a:r>
              <a:rPr lang="en-US" sz="1200" kern="1200" dirty="0">
                <a:solidFill>
                  <a:schemeClr val="tx1"/>
                </a:solidFill>
                <a:effectLst/>
                <a:latin typeface="+mn-lt"/>
                <a:ea typeface="+mn-ea"/>
                <a:cs typeface="+mn-cs"/>
              </a:rPr>
              <a:t>Data analysis, Algorithm development, Desktop and web deployment</a:t>
            </a:r>
          </a:p>
          <a:p>
            <a:r>
              <a:rPr lang="en-US" sz="700" b="1" kern="1200" dirty="0">
                <a:solidFill>
                  <a:schemeClr val="tx1"/>
                </a:solidFill>
                <a:latin typeface="+mn-lt"/>
                <a:ea typeface="+mn-ea"/>
                <a:cs typeface="+mn-cs"/>
              </a:rPr>
              <a:t>Products Used: </a:t>
            </a:r>
            <a:r>
              <a:rPr lang="en-US" sz="1200" kern="1200" dirty="0">
                <a:solidFill>
                  <a:schemeClr val="tx1"/>
                </a:solidFill>
                <a:effectLst/>
                <a:latin typeface="+mn-lt"/>
                <a:ea typeface="+mn-ea"/>
                <a:cs typeface="+mn-cs"/>
              </a:rPr>
              <a:t>MATLAB, Image Processing Toolbox, Mapping Toolbox, MATLAB Compiler, Optimization Toolbox, Signal Processing Toolbox</a:t>
            </a:r>
          </a:p>
          <a:p>
            <a:pPr marL="0" marR="0" indent="0" algn="l" defTabSz="914400" rtl="0" eaLnBrk="1" fontAlgn="auto" latinLnBrk="0" hangingPunct="1">
              <a:lnSpc>
                <a:spcPct val="100000"/>
              </a:lnSpc>
              <a:spcBef>
                <a:spcPts val="0"/>
              </a:spcBef>
              <a:spcAft>
                <a:spcPts val="0"/>
              </a:spcAft>
              <a:buClrTx/>
              <a:buSzTx/>
              <a:buFontTx/>
              <a:buNone/>
              <a:tabLst/>
              <a:defRPr/>
            </a:pPr>
            <a:r>
              <a:rPr lang="en-US" sz="700" b="1" kern="1200" dirty="0">
                <a:solidFill>
                  <a:schemeClr val="tx1"/>
                </a:solidFill>
                <a:latin typeface="+mn-lt"/>
                <a:ea typeface="+mn-ea"/>
                <a:cs typeface="+mn-cs"/>
              </a:rPr>
              <a:t>Country:</a:t>
            </a:r>
            <a:r>
              <a:rPr lang="en-US" sz="700" b="0" kern="1200" baseline="0" dirty="0">
                <a:solidFill>
                  <a:schemeClr val="tx1"/>
                </a:solidFill>
                <a:latin typeface="+mn-lt"/>
                <a:ea typeface="+mn-ea"/>
                <a:cs typeface="+mn-cs"/>
              </a:rPr>
              <a:t> USA</a:t>
            </a:r>
            <a:endParaRPr lang="en-US" sz="700" kern="1200" dirty="0">
              <a:solidFill>
                <a:schemeClr val="tx1"/>
              </a:solidFill>
              <a:latin typeface="+mn-lt"/>
              <a:ea typeface="+mn-ea"/>
              <a:cs typeface="+mn-cs"/>
            </a:endParaRPr>
          </a:p>
          <a:p>
            <a:r>
              <a:rPr lang="en-US" sz="700" b="1" kern="1200" dirty="0">
                <a:solidFill>
                  <a:schemeClr val="tx1"/>
                </a:solidFill>
                <a:effectLst/>
                <a:latin typeface="+mn-lt"/>
                <a:ea typeface="+mn-ea"/>
                <a:cs typeface="+mn-cs"/>
              </a:rPr>
              <a:t>         </a:t>
            </a:r>
          </a:p>
          <a:p>
            <a:r>
              <a:rPr lang="en-US" sz="1200" b="1" dirty="0">
                <a:solidFill>
                  <a:schemeClr val="tx2"/>
                </a:solidFill>
              </a:rPr>
              <a:t>NASA Develops Early Warning System for Detecting Forest Disturbances</a:t>
            </a:r>
          </a:p>
          <a:p>
            <a:r>
              <a:rPr lang="en-US" sz="1200" b="0" i="0" kern="1200" dirty="0">
                <a:solidFill>
                  <a:schemeClr val="tx1"/>
                </a:solidFill>
                <a:effectLst/>
                <a:latin typeface="+mn-lt"/>
                <a:ea typeface="+mn-ea"/>
                <a:cs typeface="+mn-cs"/>
              </a:rPr>
              <a:t>Working with the U.S. Department of Agriculture Forest Service and the U.S. Geological Survey, NASA’s Stennis Space Center developed </a:t>
            </a:r>
            <a:r>
              <a:rPr lang="en-US" sz="1200" b="0" i="0" u="none" strike="noStrike" kern="1200" dirty="0" err="1">
                <a:solidFill>
                  <a:schemeClr val="tx1"/>
                </a:solidFill>
                <a:effectLst/>
                <a:latin typeface="+mn-lt"/>
                <a:ea typeface="+mn-ea"/>
                <a:cs typeface="+mn-cs"/>
                <a:hlinkClick r:id="rId3"/>
              </a:rPr>
              <a:t>ForWarn</a:t>
            </a:r>
            <a:r>
              <a:rPr lang="en-US" sz="1200" b="0" i="0" kern="1200" dirty="0">
                <a:solidFill>
                  <a:schemeClr val="tx1"/>
                </a:solidFill>
                <a:effectLst/>
                <a:latin typeface="+mn-lt"/>
                <a:ea typeface="+mn-ea"/>
                <a:cs typeface="+mn-cs"/>
              </a:rPr>
              <a:t>, an environmental monitoring and assessment tool that detects and tracks changes in forest vegetation nationwide. </a:t>
            </a:r>
            <a:r>
              <a:rPr lang="en-US" sz="1200" b="0" i="0" kern="1200" dirty="0" err="1">
                <a:solidFill>
                  <a:schemeClr val="tx1"/>
                </a:solidFill>
                <a:effectLst/>
                <a:latin typeface="+mn-lt"/>
                <a:ea typeface="+mn-ea"/>
                <a:cs typeface="+mn-cs"/>
              </a:rPr>
              <a:t>ForWarn</a:t>
            </a:r>
            <a:r>
              <a:rPr lang="en-US" sz="1200" b="0" i="0" kern="1200" dirty="0">
                <a:solidFill>
                  <a:schemeClr val="tx1"/>
                </a:solidFill>
                <a:effectLst/>
                <a:latin typeface="+mn-lt"/>
                <a:ea typeface="+mn-ea"/>
                <a:cs typeface="+mn-cs"/>
              </a:rPr>
              <a:t> software analyzes multispectral satellite imagery collected by </a:t>
            </a:r>
            <a:r>
              <a:rPr lang="en-US" sz="1200" b="0" i="0" kern="1200" dirty="0" err="1">
                <a:solidFill>
                  <a:schemeClr val="tx1"/>
                </a:solidFill>
                <a:effectLst/>
                <a:latin typeface="+mn-lt"/>
                <a:ea typeface="+mn-ea"/>
                <a:cs typeface="+mn-cs"/>
              </a:rPr>
              <a:t>MODerate</a:t>
            </a:r>
            <a:r>
              <a:rPr lang="en-US" sz="1200" b="0" i="0" kern="1200" dirty="0">
                <a:solidFill>
                  <a:schemeClr val="tx1"/>
                </a:solidFill>
                <a:effectLst/>
                <a:latin typeface="+mn-lt"/>
                <a:ea typeface="+mn-ea"/>
                <a:cs typeface="+mn-cs"/>
              </a:rPr>
              <a:t> resolution Imaging Spectroradiometer (MODIS) instruments on NASA’s Terra and Aqua satellites. Every 8 days, the software identifies in near real time potential forest disturbances caused by insects, drought, storms, blights, wildfires, and other events across the nation. The </a:t>
            </a:r>
            <a:r>
              <a:rPr lang="en-US" sz="1200" b="0" i="0" u="none" strike="noStrike" kern="1200" dirty="0">
                <a:solidFill>
                  <a:schemeClr val="tx1"/>
                </a:solidFill>
                <a:effectLst/>
                <a:latin typeface="+mn-lt"/>
                <a:ea typeface="+mn-ea"/>
                <a:cs typeface="+mn-cs"/>
                <a:hlinkClick r:id="rId4"/>
              </a:rPr>
              <a:t>Forest Change Assessment Viewer</a:t>
            </a:r>
            <a:r>
              <a:rPr lang="en-US" sz="1200" b="0" i="0" kern="1200" dirty="0">
                <a:solidFill>
                  <a:schemeClr val="tx1"/>
                </a:solidFill>
                <a:effectLst/>
                <a:latin typeface="+mn-lt"/>
                <a:ea typeface="+mn-ea"/>
                <a:cs typeface="+mn-cs"/>
              </a:rPr>
              <a:t> for </a:t>
            </a:r>
            <a:r>
              <a:rPr lang="en-US" sz="1200" b="0" i="0" kern="1200" dirty="0" err="1">
                <a:solidFill>
                  <a:schemeClr val="tx1"/>
                </a:solidFill>
                <a:effectLst/>
                <a:latin typeface="+mn-lt"/>
                <a:ea typeface="+mn-ea"/>
                <a:cs typeface="+mn-cs"/>
              </a:rPr>
              <a:t>ForWarn</a:t>
            </a:r>
            <a:r>
              <a:rPr lang="en-US" sz="1200" b="0" i="0" kern="1200" dirty="0">
                <a:solidFill>
                  <a:schemeClr val="tx1"/>
                </a:solidFill>
                <a:effectLst/>
                <a:latin typeface="+mn-lt"/>
                <a:ea typeface="+mn-ea"/>
                <a:cs typeface="+mn-cs"/>
              </a:rPr>
              <a:t> enables users to view these changes on a map.</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NASA engineers used MATLAB</a:t>
            </a:r>
            <a:r>
              <a:rPr lang="en-US" sz="1200" b="0" i="0" kern="1200" baseline="300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to help develop and deploy </a:t>
            </a:r>
            <a:r>
              <a:rPr lang="en-US" sz="1200" b="0" i="0" kern="1200" dirty="0" err="1">
                <a:solidFill>
                  <a:schemeClr val="tx1"/>
                </a:solidFill>
                <a:effectLst/>
                <a:latin typeface="+mn-lt"/>
                <a:ea typeface="+mn-ea"/>
                <a:cs typeface="+mn-cs"/>
              </a:rPr>
              <a:t>ForWarn</a:t>
            </a:r>
            <a:r>
              <a:rPr lang="en-US" sz="1200" b="0" i="0" kern="1200" dirty="0">
                <a:solidFill>
                  <a:schemeClr val="tx1"/>
                </a:solidFill>
                <a:effectLst/>
                <a:latin typeface="+mn-lt"/>
                <a:ea typeface="+mn-ea"/>
                <a:cs typeface="+mn-cs"/>
              </a:rPr>
              <a:t> while working with other government agency partners.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“With MATLAB we produced prototypes and built products much faster than would have been possible using a traditional programming language, such as C,” says Duane Armstrong, chief of the Advanced Technology &amp; Technology Transfer branch at the NASA Stennis Space Center. “The quick turnaround enabled by MATLAB let us demonstrate new capabilities to our customers at the Forest Service very quickly.”</a:t>
            </a:r>
          </a:p>
          <a:p>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Challenge</a:t>
            </a:r>
            <a:endParaRPr lang="en-US" sz="7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To develop a near-real-time system for detecting and monitoring vegetation changes across the 48 contiguous states, NASA engineers needed to analyze multispectral images captured by the Aqua and Terra satellites, build multi-timescale baselines of the gathered data, and then compare incoming data with the baseline to identify anomalies.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Each day, MODIS data is generated for 14 gridded tiles that span the 48 states, with each tile comprising 4800 x 4800 pixels. Twice a year the system processes 15 to 25 terabytes of data when updating the yearly baselines used to identify changes in vegetation.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NASA engineers needed to process and analyze large time-series data sets of images stored as </a:t>
            </a:r>
            <a:r>
              <a:rPr lang="en-US" sz="1200" b="0" i="0" kern="1200" dirty="0" err="1">
                <a:solidFill>
                  <a:schemeClr val="tx1"/>
                </a:solidFill>
                <a:effectLst/>
                <a:latin typeface="+mn-lt"/>
                <a:ea typeface="+mn-ea"/>
                <a:cs typeface="+mn-cs"/>
              </a:rPr>
              <a:t>mutidimensional</a:t>
            </a:r>
            <a:r>
              <a:rPr lang="en-US" sz="1200" b="0" i="0" kern="1200" dirty="0">
                <a:solidFill>
                  <a:schemeClr val="tx1"/>
                </a:solidFill>
                <a:effectLst/>
                <a:latin typeface="+mn-lt"/>
                <a:ea typeface="+mn-ea"/>
                <a:cs typeface="+mn-cs"/>
              </a:rPr>
              <a:t> arrays. They needed a development environment for interactively developing and rapidly evaluating new analysis algorithms. After demonstrating their algorithms, they wanted to deploy them into production without recoding.</a:t>
            </a:r>
          </a:p>
          <a:p>
            <a:endParaRPr lang="en-US" sz="700"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i="1" kern="1200" dirty="0">
                <a:solidFill>
                  <a:schemeClr val="tx1"/>
                </a:solidFill>
                <a:latin typeface="+mn-lt"/>
                <a:ea typeface="+mn-ea"/>
                <a:cs typeface="+mn-cs"/>
              </a:rPr>
              <a:t>“</a:t>
            </a:r>
            <a:r>
              <a:rPr lang="en-US" sz="1200" b="0" i="1" kern="1200" dirty="0">
                <a:solidFill>
                  <a:schemeClr val="tx1"/>
                </a:solidFill>
                <a:effectLst/>
                <a:latin typeface="+mn-lt"/>
                <a:ea typeface="+mn-ea"/>
                <a:cs typeface="+mn-cs"/>
              </a:rPr>
              <a:t>Soon after </a:t>
            </a:r>
            <a:r>
              <a:rPr lang="en-US" sz="1200" b="0" i="1" kern="1200" dirty="0" err="1">
                <a:solidFill>
                  <a:schemeClr val="tx1"/>
                </a:solidFill>
                <a:effectLst/>
                <a:latin typeface="+mn-lt"/>
                <a:ea typeface="+mn-ea"/>
                <a:cs typeface="+mn-cs"/>
              </a:rPr>
              <a:t>ForWarn</a:t>
            </a:r>
            <a:r>
              <a:rPr lang="en-US" sz="1200" b="0" i="1" kern="1200" dirty="0">
                <a:solidFill>
                  <a:schemeClr val="tx1"/>
                </a:solidFill>
                <a:effectLst/>
                <a:latin typeface="+mn-lt"/>
                <a:ea typeface="+mn-ea"/>
                <a:cs typeface="+mn-cs"/>
              </a:rPr>
              <a:t> moved into production, it detected previously unnoticed hail damage that posed a threat to a watershed. We would not have been able to do this work as efficiently without MATLAB</a:t>
            </a:r>
            <a:r>
              <a:rPr lang="en-US" sz="700" b="0" i="1" u="none" strike="noStrike" kern="1200" baseline="0" dirty="0">
                <a:solidFill>
                  <a:schemeClr val="tx1"/>
                </a:solidFill>
                <a:latin typeface="+mn-lt"/>
                <a:ea typeface="+mn-ea"/>
                <a:cs typeface="+mn-cs"/>
              </a:rPr>
              <a:t>.”</a:t>
            </a:r>
            <a:endParaRPr lang="en-US" sz="700" i="1" kern="1200" dirty="0">
              <a:solidFill>
                <a:schemeClr val="tx1"/>
              </a:solidFill>
              <a:latin typeface="+mn-lt"/>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700" b="0" i="1" kern="1200" dirty="0">
                <a:solidFill>
                  <a:schemeClr val="tx1"/>
                </a:solidFill>
                <a:latin typeface="+mn-lt"/>
                <a:ea typeface="+mn-ea"/>
                <a:cs typeface="+mn-cs"/>
              </a:rPr>
              <a:t>-</a:t>
            </a:r>
            <a:r>
              <a:rPr lang="en-US" sz="700" b="0" i="1" kern="1200" baseline="0" dirty="0">
                <a:solidFill>
                  <a:schemeClr val="tx1"/>
                </a:solidFill>
                <a:latin typeface="+mn-lt"/>
                <a:ea typeface="+mn-ea"/>
                <a:cs typeface="+mn-cs"/>
              </a:rPr>
              <a:t> </a:t>
            </a:r>
            <a:r>
              <a:rPr lang="en-US" sz="1200" b="0" i="1" kern="1200" dirty="0">
                <a:solidFill>
                  <a:schemeClr val="tx1"/>
                </a:solidFill>
                <a:effectLst/>
                <a:latin typeface="+mn-lt"/>
                <a:ea typeface="+mn-ea"/>
                <a:cs typeface="+mn-cs"/>
              </a:rPr>
              <a:t>Duane Armstrong, NASA Stennis Space Center</a:t>
            </a:r>
            <a:endParaRPr lang="en-US" sz="700" i="1"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700" b="0" i="1" kern="1200" dirty="0">
              <a:solidFill>
                <a:schemeClr val="tx1"/>
              </a:solidFill>
              <a:latin typeface="+mn-lt"/>
              <a:ea typeface="+mn-ea"/>
              <a:cs typeface="+mn-cs"/>
            </a:endParaRPr>
          </a:p>
          <a:p>
            <a:r>
              <a:rPr lang="en-US" sz="700" b="1" kern="1200" dirty="0">
                <a:solidFill>
                  <a:schemeClr val="tx1"/>
                </a:solidFill>
                <a:latin typeface="+mn-lt"/>
                <a:ea typeface="+mn-ea"/>
                <a:cs typeface="+mn-cs"/>
              </a:rPr>
              <a:t>Solution</a:t>
            </a:r>
            <a:endParaRPr lang="en-US" sz="700" b="0" i="0" u="none" strike="noStrike" kern="1200" baseline="0" dirty="0">
              <a:solidFill>
                <a:schemeClr val="tx1"/>
              </a:solidFill>
              <a:latin typeface="+mn-lt"/>
              <a:ea typeface="+mn-ea"/>
              <a:cs typeface="+mn-cs"/>
            </a:endParaRPr>
          </a:p>
          <a:p>
            <a:r>
              <a:rPr lang="en-US" sz="1200" b="0" i="0" kern="1200" dirty="0">
                <a:solidFill>
                  <a:schemeClr val="tx1"/>
                </a:solidFill>
                <a:effectLst/>
                <a:latin typeface="+mn-lt"/>
                <a:ea typeface="+mn-ea"/>
                <a:cs typeface="+mn-cs"/>
              </a:rPr>
              <a:t>NASA engineers used MATLAB to develop the two key components of </a:t>
            </a:r>
            <a:r>
              <a:rPr lang="en-US" sz="1200" b="0" i="0" kern="1200" dirty="0" err="1">
                <a:solidFill>
                  <a:schemeClr val="tx1"/>
                </a:solidFill>
                <a:effectLst/>
                <a:latin typeface="+mn-lt"/>
                <a:ea typeface="+mn-ea"/>
                <a:cs typeface="+mn-cs"/>
              </a:rPr>
              <a:t>ForWarn</a:t>
            </a:r>
            <a:r>
              <a:rPr lang="en-US" sz="1200" b="0" i="0" kern="1200" dirty="0">
                <a:solidFill>
                  <a:schemeClr val="tx1"/>
                </a:solidFill>
                <a:effectLst/>
                <a:latin typeface="+mn-lt"/>
                <a:ea typeface="+mn-ea"/>
                <a:cs typeface="+mn-cs"/>
              </a:rPr>
              <a:t>: the Time Series Product Tool (TSPT), which temporally processes MODIS data, and the Phenological Parameters Estimation Tool (PPET), which uses the processed data to calculate the greenness magnitude and the day of year for the peak of the growing season and for other phenological parameters of interest to the U.S. Forest Service.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TSPT, the team at NASA wrote a MATLAB script that retrieves MODIS data stored in hierarchical data format (HDF) files in the NASA archive and imports the data into MATLAB. TSPT invokes Mapping Toolbox™ functions to convert imported latitude and longitude data to a projected map coordinate system.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TSPT Band Processing module, also developed in MATLAB, generates the normalized difference vegetation index (NDVI) from the time-series data, as well as soil, moisture, water, and other indices.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Working in MATLAB, the team developed algorithms for TSPT to eliminate pixels distorted by clouds, shadows, the view zenith angle, and other effects.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After merging data from the Aqua and Terra satellites into a single time series, TSPT uses Signal Processing Toolbox™ functions to identify and remove spikes and other outlying data points.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Once the TSPT algorithms have removed the outliers they further filter and resample the time series using Optimization Toolbox™ and Image Processing Toolbox™. The TSPT algorithms apply a </a:t>
            </a:r>
            <a:r>
              <a:rPr lang="en-US" sz="1200" b="0" i="0" kern="1200" dirty="0" err="1">
                <a:solidFill>
                  <a:schemeClr val="tx1"/>
                </a:solidFill>
                <a:effectLst/>
                <a:latin typeface="+mn-lt"/>
                <a:ea typeface="+mn-ea"/>
                <a:cs typeface="+mn-cs"/>
              </a:rPr>
              <a:t>Savitzky-Golay</a:t>
            </a:r>
            <a:r>
              <a:rPr lang="en-US" sz="1200" b="0" i="0" kern="1200" dirty="0">
                <a:solidFill>
                  <a:schemeClr val="tx1"/>
                </a:solidFill>
                <a:effectLst/>
                <a:latin typeface="+mn-lt"/>
                <a:ea typeface="+mn-ea"/>
                <a:cs typeface="+mn-cs"/>
              </a:rPr>
              <a:t> filter from Signal Processing Toolbox to interpolate values for any missing pixels.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engineers used MATLAB, Optimization Toolbox, and Image Processing Toolbox to develop PPET, which performs curve fitting on the time-series data to identify vegetative states related to annual cyclical growing seasons, such as green-up, maturity, senescence, and dormancy.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They later enhanced PPET to detect forest disturbances by identifying differences between daily satellite data and time-series baselines.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Using MATLAB Compiler™, the team created standalone executable versions of their MATLAB based algorithms, which can be run by users who do not have MATLAB installed.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ForWarn</a:t>
            </a:r>
            <a:r>
              <a:rPr lang="en-US" sz="1200" b="0" i="0" kern="1200" dirty="0">
                <a:solidFill>
                  <a:schemeClr val="tx1"/>
                </a:solidFill>
                <a:effectLst/>
                <a:latin typeface="+mn-lt"/>
                <a:ea typeface="+mn-ea"/>
                <a:cs typeface="+mn-cs"/>
              </a:rPr>
              <a:t> team has won multiple awards for their efforts, including the Interagency Partnership Award, which recognizes federal employees from at least two different agencies who have “collaboratively accomplished outstanding work in transferring a technology.” The </a:t>
            </a:r>
            <a:r>
              <a:rPr lang="en-US" sz="1200" b="0" i="0" kern="1200" dirty="0" err="1">
                <a:solidFill>
                  <a:schemeClr val="tx1"/>
                </a:solidFill>
                <a:effectLst/>
                <a:latin typeface="+mn-lt"/>
                <a:ea typeface="+mn-ea"/>
                <a:cs typeface="+mn-cs"/>
              </a:rPr>
              <a:t>ForWarn</a:t>
            </a:r>
            <a:r>
              <a:rPr lang="en-US" sz="1200" b="0" i="0" kern="1200" dirty="0">
                <a:solidFill>
                  <a:schemeClr val="tx1"/>
                </a:solidFill>
                <a:effectLst/>
                <a:latin typeface="+mn-lt"/>
                <a:ea typeface="+mn-ea"/>
                <a:cs typeface="+mn-cs"/>
              </a:rPr>
              <a:t> team consists of the U.S. Forest Service, NASA, DOE Oak Ridge National Lab, U.S. Geological Survey, and University of North Carolina at Asheville</a:t>
            </a:r>
          </a:p>
          <a:p>
            <a:pPr fontAlgn="base"/>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r>
              <a:rPr lang="en-US" sz="700" b="1" kern="1200" dirty="0">
                <a:solidFill>
                  <a:schemeClr val="tx1"/>
                </a:solidFill>
                <a:latin typeface="+mn-lt"/>
                <a:ea typeface="+mn-ea"/>
                <a:cs typeface="+mn-cs"/>
              </a:rPr>
              <a:t>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New ideas implemented and tested in hours. </a:t>
            </a:r>
            <a:r>
              <a:rPr lang="en-US" sz="1200" b="0" i="0" kern="1200" dirty="0">
                <a:solidFill>
                  <a:schemeClr val="tx1"/>
                </a:solidFill>
                <a:effectLst/>
                <a:latin typeface="+mn-lt"/>
                <a:ea typeface="+mn-ea"/>
                <a:cs typeface="+mn-cs"/>
              </a:rPr>
              <a:t>“Signal and image processing algorithms are built into MATLAB, so I don’t have to write them from scratch,” says Jerry Gasser, a computer engineer from Lockheed Martin. “Instead of writing and debugging several hundred lines of C code to test a new algorithm idea, I use MATLAB commands to verify it interactively and then write a script to test multiple parameter values. I get results in minutes or hours versus days or weeks.</a:t>
            </a:r>
            <a:r>
              <a:rPr lang="en-GB" sz="1200" kern="1200" dirty="0">
                <a:solidFill>
                  <a:schemeClr val="tx1"/>
                </a:solidFill>
                <a:effectLst/>
                <a:latin typeface="+mn-lt"/>
                <a:ea typeface="+mn-ea"/>
                <a:cs typeface="+mn-cs"/>
              </a:rPr>
              <a:t>”  </a:t>
            </a:r>
            <a:r>
              <a:rPr lang="en-US" sz="700" b="0" i="0" u="none" strike="noStrike" kern="1200" baseline="0" dirty="0">
                <a:solidFill>
                  <a:schemeClr val="tx1"/>
                </a:solidFill>
                <a:latin typeface="+mn-lt"/>
                <a:ea typeface="+mn-ea"/>
                <a:cs typeface="+mn-cs"/>
              </a:rPr>
              <a:t> </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Years of development time saved.</a:t>
            </a:r>
            <a:r>
              <a:rPr lang="en-US" sz="1200" b="0" i="0" kern="1200" dirty="0">
                <a:solidFill>
                  <a:schemeClr val="tx1"/>
                </a:solidFill>
                <a:effectLst/>
                <a:latin typeface="+mn-lt"/>
                <a:ea typeface="+mn-ea"/>
                <a:cs typeface="+mn-cs"/>
              </a:rPr>
              <a:t> “The way MATLAB works with multidimensional data is perfect for analyzing satellite imagery,” says Armstrong. “If we had used traditional programming languages, such as C, it would have taken us much longer</a:t>
            </a:r>
            <a:r>
              <a:rPr lang="en-US" sz="700" kern="1200" dirty="0">
                <a:solidFill>
                  <a:schemeClr val="tx1"/>
                </a:solidFill>
                <a:effectLst/>
                <a:latin typeface="+mn-lt"/>
                <a:ea typeface="+mn-ea"/>
                <a:cs typeface="+mn-cs"/>
              </a:rPr>
              <a:t>.”</a:t>
            </a:r>
            <a:endParaRPr lang="en-US" sz="700" kern="1200" dirty="0">
              <a:solidFill>
                <a:schemeClr val="tx1"/>
              </a:solidFill>
              <a:latin typeface="+mn-lt"/>
              <a:ea typeface="+mn-ea"/>
              <a:cs typeface="+mn-cs"/>
            </a:endParaRPr>
          </a:p>
          <a:p>
            <a:endParaRPr lang="en-US" sz="70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700" kern="1200" dirty="0">
                <a:solidFill>
                  <a:schemeClr val="tx1"/>
                </a:solidFill>
                <a:latin typeface="+mn-lt"/>
                <a:ea typeface="+mn-ea"/>
                <a:cs typeface="+mn-cs"/>
              </a:rPr>
              <a:t>■ </a:t>
            </a:r>
            <a:r>
              <a:rPr lang="en-US" sz="1200" b="1" i="0" kern="1200" dirty="0">
                <a:solidFill>
                  <a:schemeClr val="tx1"/>
                </a:solidFill>
                <a:effectLst/>
                <a:latin typeface="+mn-lt"/>
                <a:ea typeface="+mn-ea"/>
                <a:cs typeface="+mn-cs"/>
              </a:rPr>
              <a:t>Reusable production software delivered to growing user community. </a:t>
            </a:r>
            <a:r>
              <a:rPr lang="en-US"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ForWarn</a:t>
            </a:r>
            <a:r>
              <a:rPr lang="en-US" sz="1200" b="0" i="0" kern="1200" dirty="0">
                <a:solidFill>
                  <a:schemeClr val="tx1"/>
                </a:solidFill>
                <a:effectLst/>
                <a:latin typeface="+mn-lt"/>
                <a:ea typeface="+mn-ea"/>
                <a:cs typeface="+mn-cs"/>
              </a:rPr>
              <a:t> is the first near-real-time forest threat early warning system in the continental U.S.,” notes Armstrong. “Its growing user base includes over 7000 forestry experts, students, and land resource managers. We are also reusing the algorithms and modules developed in MATLAB for other customers and purposes, working with partners around the world</a:t>
            </a:r>
            <a:r>
              <a:rPr lang="en-US" sz="700" kern="1200" dirty="0">
                <a:solidFill>
                  <a:schemeClr val="tx1"/>
                </a:solidFill>
                <a:effectLst/>
                <a:latin typeface="+mn-lt"/>
                <a:ea typeface="+mn-ea"/>
                <a:cs typeface="+mn-cs"/>
              </a:rPr>
              <a:t>.”   </a:t>
            </a:r>
          </a:p>
          <a:p>
            <a:pPr fontAlgn="base"/>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700" i="1" kern="1200" dirty="0">
                <a:solidFill>
                  <a:schemeClr val="tx1"/>
                </a:solidFill>
                <a:effectLst/>
                <a:latin typeface="+mn-lt"/>
                <a:ea typeface="+mn-ea"/>
                <a:cs typeface="+mn-cs"/>
              </a:rPr>
              <a:t>Learn more about </a:t>
            </a:r>
            <a:r>
              <a:rPr lang="en-US" sz="700" i="1" kern="1200" dirty="0" err="1">
                <a:solidFill>
                  <a:schemeClr val="tx1"/>
                </a:solidFill>
                <a:effectLst/>
                <a:latin typeface="+mn-lt"/>
                <a:ea typeface="+mn-ea"/>
                <a:cs typeface="+mn-cs"/>
              </a:rPr>
              <a:t>ForWarn</a:t>
            </a:r>
            <a:r>
              <a:rPr lang="en-US" sz="700" i="1" u="none" kern="1200" dirty="0">
                <a:solidFill>
                  <a:schemeClr val="tx1"/>
                </a:solidFill>
                <a:effectLst/>
                <a:latin typeface="+mn-lt"/>
                <a:ea typeface="+mn-ea"/>
                <a:cs typeface="+mn-cs"/>
              </a:rPr>
              <a:t>: https//forwarn.forestthreats.org/</a:t>
            </a:r>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11</a:t>
            </a:fld>
            <a:endParaRPr lang="en-US"/>
          </a:p>
        </p:txBody>
      </p:sp>
    </p:spTree>
    <p:extLst>
      <p:ext uri="{BB962C8B-B14F-4D97-AF65-F5344CB8AC3E}">
        <p14:creationId xmlns:p14="http://schemas.microsoft.com/office/powerpoint/2010/main" val="11605699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Background"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p:cNvSpPr>
            <a:spLocks noGrp="1"/>
          </p:cNvSpPr>
          <p:nvPr>
            <p:ph type="subTitle" idx="1"/>
          </p:nvPr>
        </p:nvSpPr>
        <p:spPr>
          <a:xfrm>
            <a:off x="914400" y="3203579"/>
            <a:ext cx="10363200" cy="987425"/>
          </a:xfrm>
        </p:spPr>
        <p:txBody>
          <a:bodyPr>
            <a:normAutofit/>
          </a:bodyPr>
          <a:lstStyle>
            <a:lvl1pPr marL="0" indent="0" algn="l">
              <a:buNone/>
              <a:defRPr sz="1604" b="0">
                <a:solidFill>
                  <a:schemeClr val="tx1"/>
                </a:solidFill>
              </a:defRPr>
            </a:lvl1pPr>
            <a:lvl2pPr marL="458340" indent="0" algn="ctr">
              <a:buNone/>
              <a:defRPr>
                <a:solidFill>
                  <a:schemeClr val="tx1">
                    <a:tint val="75000"/>
                  </a:schemeClr>
                </a:solidFill>
              </a:defRPr>
            </a:lvl2pPr>
            <a:lvl3pPr marL="916680" indent="0" algn="ctr">
              <a:buNone/>
              <a:defRPr>
                <a:solidFill>
                  <a:schemeClr val="tx1">
                    <a:tint val="75000"/>
                  </a:schemeClr>
                </a:solidFill>
              </a:defRPr>
            </a:lvl3pPr>
            <a:lvl4pPr marL="1375020" indent="0" algn="ctr">
              <a:buNone/>
              <a:defRPr>
                <a:solidFill>
                  <a:schemeClr val="tx1">
                    <a:tint val="75000"/>
                  </a:schemeClr>
                </a:solidFill>
              </a:defRPr>
            </a:lvl4pPr>
            <a:lvl5pPr marL="1833361" indent="0" algn="ctr">
              <a:buNone/>
              <a:defRPr>
                <a:solidFill>
                  <a:schemeClr val="tx1">
                    <a:tint val="75000"/>
                  </a:schemeClr>
                </a:solidFill>
              </a:defRPr>
            </a:lvl5pPr>
            <a:lvl6pPr marL="2291701" indent="0" algn="ctr">
              <a:buNone/>
              <a:defRPr>
                <a:solidFill>
                  <a:schemeClr val="tx1">
                    <a:tint val="75000"/>
                  </a:schemeClr>
                </a:solidFill>
              </a:defRPr>
            </a:lvl6pPr>
            <a:lvl7pPr marL="2750041" indent="0" algn="ctr">
              <a:buNone/>
              <a:defRPr>
                <a:solidFill>
                  <a:schemeClr val="tx1">
                    <a:tint val="75000"/>
                  </a:schemeClr>
                </a:solidFill>
              </a:defRPr>
            </a:lvl7pPr>
            <a:lvl8pPr marL="3208381" indent="0" algn="ctr">
              <a:buNone/>
              <a:defRPr>
                <a:solidFill>
                  <a:schemeClr val="tx1">
                    <a:tint val="75000"/>
                  </a:schemeClr>
                </a:solidFill>
              </a:defRPr>
            </a:lvl8pPr>
            <a:lvl9pPr marL="3666721" indent="0" algn="ctr">
              <a:buNone/>
              <a:defRPr>
                <a:solidFill>
                  <a:schemeClr val="tx1">
                    <a:tint val="75000"/>
                  </a:schemeClr>
                </a:solidFill>
              </a:defRPr>
            </a:lvl9pPr>
          </a:lstStyle>
          <a:p>
            <a:r>
              <a:rPr lang="en-US"/>
              <a:t>Click to edit Master subtitle style</a:t>
            </a:r>
            <a:endParaRPr lang="en-US" dirty="0"/>
          </a:p>
        </p:txBody>
      </p:sp>
      <p:sp>
        <p:nvSpPr>
          <p:cNvPr id="23" name="Copyright"/>
          <p:cNvSpPr txBox="1"/>
          <p:nvPr userDrawn="1"/>
        </p:nvSpPr>
        <p:spPr>
          <a:xfrm>
            <a:off x="10227052" y="6527632"/>
            <a:ext cx="2438400" cy="246221"/>
          </a:xfrm>
          <a:prstGeom prst="rect">
            <a:avLst/>
          </a:prstGeom>
          <a:noFill/>
        </p:spPr>
        <p:txBody>
          <a:bodyPr wrap="square" rtlCol="0">
            <a:spAutoFit/>
          </a:bodyPr>
          <a:lstStyle/>
          <a:p>
            <a:r>
              <a:rPr lang="en-US" sz="1003" dirty="0">
                <a:solidFill>
                  <a:schemeClr val="bg1"/>
                </a:solidFill>
                <a:latin typeface="Arial" pitchFamily="34" charset="0"/>
                <a:cs typeface="Arial" pitchFamily="34" charset="0"/>
              </a:rPr>
              <a:t>© </a:t>
            </a:r>
            <a:fld id="{43FEC7B2-4A3C-43EA-A52A-F8DED3FD6DAC}" type="datetimeyyyy">
              <a:rPr lang="en-US" sz="1003" smtClean="0">
                <a:solidFill>
                  <a:schemeClr val="bg1"/>
                </a:solidFill>
                <a:latin typeface="Arial" pitchFamily="34" charset="0"/>
                <a:cs typeface="Arial" pitchFamily="34" charset="0"/>
              </a:rPr>
              <a:t>2023</a:t>
            </a:fld>
            <a:r>
              <a:rPr lang="en-US" sz="1003" dirty="0">
                <a:solidFill>
                  <a:schemeClr val="bg1"/>
                </a:solidFill>
                <a:latin typeface="Arial" pitchFamily="34" charset="0"/>
                <a:cs typeface="Arial" pitchFamily="34" charset="0"/>
              </a:rPr>
              <a:t> The MathWorks, Inc.</a:t>
            </a:r>
          </a:p>
        </p:txBody>
      </p:sp>
      <p:cxnSp>
        <p:nvCxnSpPr>
          <p:cNvPr id="26" name="GrayLine"/>
          <p:cNvCxnSpPr/>
          <p:nvPr userDrawn="1"/>
        </p:nvCxnSpPr>
        <p:spPr>
          <a:xfrm>
            <a:off x="-4067" y="4376652"/>
            <a:ext cx="12209092"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Logo" descr="09_MW_logo_CMYK_REV.png"/>
          <p:cNvPicPr>
            <a:picLocks noChangeAspect="1"/>
          </p:cNvPicPr>
          <p:nvPr userDrawn="1"/>
        </p:nvPicPr>
        <p:blipFill>
          <a:blip r:embed="rId3" cstate="print"/>
          <a:stretch>
            <a:fillRect/>
          </a:stretch>
        </p:blipFill>
        <p:spPr>
          <a:xfrm>
            <a:off x="10330730" y="141139"/>
            <a:ext cx="1620665" cy="320591"/>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cNvSpPr>
            <a:spLocks noGrp="1"/>
          </p:cNvSpPr>
          <p:nvPr>
            <p:ph idx="1"/>
          </p:nvPr>
        </p:nvSpPr>
        <p:spPr>
          <a:xfrm>
            <a:off x="609602" y="1600200"/>
            <a:ext cx="10769600" cy="4648200"/>
          </a:xfrm>
        </p:spPr>
        <p:txBody>
          <a:bodyPr/>
          <a:lstStyle>
            <a:lvl1pPr>
              <a:buSzPct val="75000"/>
              <a:defRPr sz="2400"/>
            </a:lvl1pPr>
            <a:lvl2pPr>
              <a:lnSpc>
                <a:spcPct val="105000"/>
              </a:lnSpc>
              <a:defRPr sz="2000"/>
            </a:lvl2pPr>
            <a:lvl3pPr>
              <a:lnSpc>
                <a:spcPct val="105000"/>
              </a:lnSpc>
              <a:buSzPct val="75000"/>
              <a:defRPr sz="1604"/>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p:cNvSpPr>
            <a:spLocks noGrp="1"/>
          </p:cNvSpPr>
          <p:nvPr>
            <p:ph type="title"/>
          </p:nvPr>
        </p:nvSpPr>
        <p:spPr>
          <a:xfrm>
            <a:off x="609600" y="457200"/>
            <a:ext cx="9448800" cy="990600"/>
          </a:xfrm>
        </p:spPr>
        <p:txBody>
          <a:bodyPr anchor="t" anchorCtr="0"/>
          <a:lstStyle>
            <a:lvl1pPr algn="l">
              <a:defRPr sz="2800" b="0" i="0">
                <a:solidFill>
                  <a:schemeClr val="tx2"/>
                </a:solidFill>
              </a:defRPr>
            </a:lvl1pPr>
          </a:lstStyle>
          <a:p>
            <a:r>
              <a:rPr lang="en-US"/>
              <a:t>Click to edit Master title style</a:t>
            </a:r>
            <a:endParaRPr lang="en-US" dirty="0"/>
          </a:p>
        </p:txBody>
      </p:sp>
      <p:sp>
        <p:nvSpPr>
          <p:cNvPr id="11" name="Content"/>
          <p:cNvSpPr>
            <a:spLocks noGrp="1"/>
          </p:cNvSpPr>
          <p:nvPr>
            <p:ph sz="half" idx="10" hasCustomPrompt="1"/>
          </p:nvPr>
        </p:nvSpPr>
        <p:spPr>
          <a:xfrm>
            <a:off x="609601" y="2819400"/>
            <a:ext cx="5080001" cy="3200400"/>
          </a:xfrm>
        </p:spPr>
        <p:txBody>
          <a:bodyPr/>
          <a:lstStyle>
            <a:lvl1pPr>
              <a:buClr>
                <a:srgbClr val="125687"/>
              </a:buClr>
              <a:buSzTx/>
              <a:defRPr sz="1800" baseline="0"/>
            </a:lvl1pPr>
            <a:lvl2pPr>
              <a:defRPr sz="1604"/>
            </a:lvl2pPr>
            <a:lvl3pPr>
              <a:buNone/>
              <a:defRPr sz="1604"/>
            </a:lvl3pPr>
            <a:lvl4pPr>
              <a:defRPr sz="1805"/>
            </a:lvl4pPr>
            <a:lvl5pPr>
              <a:defRPr sz="1805"/>
            </a:lvl5pPr>
            <a:lvl6pPr>
              <a:defRPr sz="1805"/>
            </a:lvl6pPr>
            <a:lvl7pPr>
              <a:defRPr sz="1805"/>
            </a:lvl7pPr>
            <a:lvl8pPr>
              <a:defRPr sz="1805"/>
            </a:lvl8pPr>
            <a:lvl9pPr>
              <a:defRPr sz="1805"/>
            </a:lvl9pPr>
          </a:lstStyle>
          <a:p>
            <a:pPr lvl="0">
              <a:buClr>
                <a:srgbClr val="125687"/>
              </a:buClr>
              <a:buSzTx/>
            </a:pPr>
            <a:r>
              <a:rPr lang="en-US" dirty="0"/>
              <a:t>Click to add b</a:t>
            </a:r>
            <a:r>
              <a:rPr lang="en-US" sz="1805" dirty="0">
                <a:solidFill>
                  <a:prstClr val="black"/>
                </a:solidFill>
              </a:rPr>
              <a:t>rief summary and benefits of feature (ideally three bullets)</a:t>
            </a:r>
          </a:p>
          <a:p>
            <a:pPr lvl="1"/>
            <a:r>
              <a:rPr lang="en-US" dirty="0"/>
              <a:t>Second level</a:t>
            </a:r>
          </a:p>
        </p:txBody>
      </p:sp>
      <p:sp>
        <p:nvSpPr>
          <p:cNvPr id="13" name="Headline"/>
          <p:cNvSpPr>
            <a:spLocks noGrp="1"/>
          </p:cNvSpPr>
          <p:nvPr>
            <p:ph type="body" sz="quarter" idx="11" hasCustomPrompt="1"/>
          </p:nvPr>
        </p:nvSpPr>
        <p:spPr>
          <a:xfrm>
            <a:off x="609601" y="1600200"/>
            <a:ext cx="5080001" cy="838200"/>
          </a:xfrm>
        </p:spPr>
        <p:txBody>
          <a:bodyPr anchor="t"/>
          <a:lstStyle>
            <a:lvl1pPr marL="0" indent="0" algn="l">
              <a:buNone/>
              <a:defRPr sz="2000" b="0" i="0" baseline="0"/>
            </a:lvl1pPr>
          </a:lstStyle>
          <a:p>
            <a:pPr lvl="0"/>
            <a:r>
              <a:rPr lang="en-US" dirty="0"/>
              <a:t>Click to add headline</a:t>
            </a:r>
            <a:r>
              <a:rPr lang="en-US" sz="2005" b="1" dirty="0">
                <a:solidFill>
                  <a:prstClr val="black"/>
                </a:solidFill>
              </a:rPr>
              <a:t> providing value of feature</a:t>
            </a:r>
            <a:endParaRPr lang="en-US" dirty="0"/>
          </a:p>
        </p:txBody>
      </p:sp>
      <p:sp>
        <p:nvSpPr>
          <p:cNvPr id="14" name="ProductName"/>
          <p:cNvSpPr>
            <a:spLocks noGrp="1"/>
          </p:cNvSpPr>
          <p:nvPr>
            <p:ph type="body" sz="half" idx="12" hasCustomPrompt="1"/>
          </p:nvPr>
        </p:nvSpPr>
        <p:spPr>
          <a:xfrm>
            <a:off x="609602" y="6172200"/>
            <a:ext cx="5473700" cy="533400"/>
          </a:xfrm>
        </p:spPr>
        <p:txBody>
          <a:bodyPr anchor="b" anchorCtr="0"/>
          <a:lstStyle>
            <a:lvl1pPr marL="230761" indent="-229170">
              <a:buClrTx/>
              <a:buSzPct val="125000"/>
              <a:buFont typeface="Courier New" pitchFamily="49" charset="0"/>
              <a:buChar char="»"/>
              <a:defRPr sz="1604" b="0">
                <a:latin typeface="Courier New" pitchFamily="49" charset="0"/>
                <a:cs typeface="Courier New" pitchFamily="49" charset="0"/>
              </a:defRPr>
            </a:lvl1pPr>
          </a:lstStyle>
          <a:p>
            <a:pPr lvl="0"/>
            <a:r>
              <a:rPr lang="en-US" dirty="0"/>
              <a:t>Click to add </a:t>
            </a:r>
            <a:r>
              <a:rPr lang="en-US" sz="1604" dirty="0" err="1">
                <a:latin typeface="Courier New" pitchFamily="49" charset="0"/>
                <a:cs typeface="Courier New" pitchFamily="49" charset="0"/>
              </a:rPr>
              <a:t>product_example_name</a:t>
            </a:r>
            <a:r>
              <a:rPr lang="en-US" sz="1604"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963084" y="1914529"/>
            <a:ext cx="10363200" cy="1362075"/>
          </a:xfrm>
        </p:spPr>
        <p:txBody>
          <a:bodyPr anchor="t"/>
          <a:lstStyle>
            <a:lvl1pPr algn="ctr">
              <a:defRPr sz="3200" b="0"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LeftContent"/>
          <p:cNvSpPr>
            <a:spLocks noGrp="1"/>
          </p:cNvSpPr>
          <p:nvPr>
            <p:ph sz="half" idx="1"/>
          </p:nvPr>
        </p:nvSpPr>
        <p:spPr>
          <a:xfrm>
            <a:off x="609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
        <p:nvSpPr>
          <p:cNvPr id="4" name="RightContent"/>
          <p:cNvSpPr>
            <a:spLocks noGrp="1"/>
          </p:cNvSpPr>
          <p:nvPr>
            <p:ph sz="half" idx="2"/>
          </p:nvPr>
        </p:nvSpPr>
        <p:spPr>
          <a:xfrm>
            <a:off x="6197602" y="1600200"/>
            <a:ext cx="5181600" cy="4648199"/>
          </a:xfrm>
        </p:spPr>
        <p:txBody>
          <a:bodyPr/>
          <a:lstStyle>
            <a:lvl1pPr>
              <a:defRPr sz="2400"/>
            </a:lvl1pPr>
            <a:lvl2pPr>
              <a:defRPr sz="2000"/>
            </a:lvl2pPr>
            <a:lvl3pPr>
              <a:defRPr sz="1604"/>
            </a:lvl3pPr>
            <a:lvl4pPr>
              <a:defRPr sz="1805"/>
            </a:lvl4pPr>
            <a:lvl5pPr>
              <a:defRPr sz="1805"/>
            </a:lvl5pPr>
            <a:lvl6pPr>
              <a:defRPr sz="1805"/>
            </a:lvl6pPr>
            <a:lvl7pPr>
              <a:defRPr sz="1805"/>
            </a:lvl7pPr>
            <a:lvl8pPr>
              <a:defRPr sz="1805"/>
            </a:lvl8pPr>
            <a:lvl9pPr>
              <a:defRPr sz="1805"/>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Content"/>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 2</a:t>
            </a:r>
          </a:p>
          <a:p>
            <a:pPr marL="342164" lvl="0" indent="-342164">
              <a:buClr>
                <a:schemeClr val="tx2"/>
              </a:buClr>
              <a:buSzPct val="75000"/>
              <a:buFont typeface="Wingdings" pitchFamily="2" charset="2"/>
              <a:buChar char="§"/>
              <a:tabLst>
                <a:tab pos="45834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2164" lvl="0" indent="-342164">
              <a:buClr>
                <a:schemeClr val="tx2"/>
              </a:buClr>
              <a:buSzPct val="75000"/>
              <a:buFont typeface="Wingdings" pitchFamily="2" charset="2"/>
              <a:buChar char="§"/>
              <a:tabLst>
                <a:tab pos="458340" algn="l"/>
              </a:tabLst>
            </a:pPr>
            <a:r>
              <a:rPr lang="en-US" sz="2400" baseline="0" dirty="0">
                <a:latin typeface="Arial" pitchFamily="34" charset="0"/>
                <a:cs typeface="Arial" pitchFamily="34" charset="0"/>
              </a:rPr>
              <a:t>Bullet 4</a:t>
            </a:r>
          </a:p>
          <a:p>
            <a:pPr marL="342164" lvl="0" indent="-342164">
              <a:buClr>
                <a:schemeClr val="tx2"/>
              </a:buClr>
              <a:buSzPct val="75000"/>
              <a:buFont typeface="Wingdings" pitchFamily="2" charset="2"/>
              <a:buChar char="§"/>
              <a:tabLst>
                <a:tab pos="458340" algn="l"/>
              </a:tabLst>
            </a:pPr>
            <a:endParaRPr lang="en-US" sz="2400" dirty="0">
              <a:latin typeface="Arial" pitchFamily="34" charset="0"/>
              <a:cs typeface="Arial" pitchFamily="34" charset="0"/>
            </a:endParaRPr>
          </a:p>
        </p:txBody>
      </p:sp>
      <p:sp>
        <p:nvSpPr>
          <p:cNvPr id="5" name="Title"/>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6680" rtl="0" eaLnBrk="1" fontAlgn="auto" latinLnBrk="0" hangingPunct="1">
              <a:lnSpc>
                <a:spcPct val="100000"/>
              </a:lnSpc>
              <a:spcBef>
                <a:spcPts val="0"/>
              </a:spcBef>
              <a:spcAft>
                <a:spcPts val="0"/>
              </a:spcAft>
              <a:buClrTx/>
              <a:buSzTx/>
              <a:buFontTx/>
              <a:buNone/>
              <a:tabLst/>
              <a:defRPr/>
            </a:pPr>
            <a:r>
              <a:rPr lang="en-US" sz="2800" b="0" dirty="0">
                <a:solidFill>
                  <a:schemeClr val="tx2"/>
                </a:solidFill>
                <a:latin typeface="Arial" pitchFamily="34" charset="0"/>
                <a:cs typeface="Arial" pitchFamily="34" charset="0"/>
              </a:rPr>
              <a:t>Edit in Slide</a:t>
            </a:r>
            <a:r>
              <a:rPr lang="en-US" sz="2800" b="0" baseline="0" dirty="0">
                <a:solidFill>
                  <a:schemeClr val="tx2"/>
                </a:solidFill>
                <a:latin typeface="Arial" pitchFamily="34" charset="0"/>
                <a:cs typeface="Arial" pitchFamily="34" charset="0"/>
              </a:rPr>
              <a:t> Master view to e</a:t>
            </a:r>
            <a:r>
              <a:rPr lang="en-US" sz="2800" b="0" dirty="0">
                <a:solidFill>
                  <a:schemeClr val="tx2"/>
                </a:solidFill>
                <a:latin typeface="Arial" pitchFamily="34" charset="0"/>
                <a:cs typeface="Arial" pitchFamily="34" charset="0"/>
              </a:rPr>
              <a:t>nter agenda</a:t>
            </a:r>
            <a:r>
              <a:rPr lang="en-US" sz="2800" b="0" baseline="0" dirty="0">
                <a:solidFill>
                  <a:schemeClr val="tx2"/>
                </a:solidFill>
                <a:latin typeface="Arial" pitchFamily="34" charset="0"/>
                <a:cs typeface="Arial" pitchFamily="34" charset="0"/>
              </a:rPr>
              <a:t> title</a:t>
            </a:r>
            <a:endParaRPr lang="en-US" sz="2800" b="0" dirty="0">
              <a:solidFill>
                <a:schemeClr val="tx2"/>
              </a:solidFill>
              <a:latin typeface="Arial" pitchFamily="34" charset="0"/>
              <a:cs typeface="Arial"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cNvSpPr>
            <a:spLocks noGrp="1"/>
          </p:cNvSpPr>
          <p:nvPr>
            <p:ph type="title"/>
          </p:nvPr>
        </p:nvSpPr>
        <p:spPr>
          <a:xfrm>
            <a:off x="609602"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Content"/>
          <p:cNvSpPr>
            <a:spLocks noGrp="1"/>
          </p:cNvSpPr>
          <p:nvPr>
            <p:ph type="body" idx="1"/>
          </p:nvPr>
        </p:nvSpPr>
        <p:spPr>
          <a:xfrm>
            <a:off x="609602"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sp>
        <p:nvSpPr>
          <p:cNvPr id="8" name="SlideNumber"/>
          <p:cNvSpPr/>
          <p:nvPr/>
        </p:nvSpPr>
        <p:spPr>
          <a:xfrm>
            <a:off x="11582400" y="6484954"/>
            <a:ext cx="609600" cy="381001"/>
          </a:xfrm>
          <a:prstGeom prst="rect">
            <a:avLst/>
          </a:prstGeom>
          <a:noFill/>
          <a:ln w="12700">
            <a:noFill/>
          </a:ln>
        </p:spPr>
        <p:txBody>
          <a:bodyPr wrap="square" anchor="ctr">
            <a:noAutofit/>
          </a:bodyPr>
          <a:lstStyle/>
          <a:p>
            <a:pPr algn="ctr"/>
            <a:fld id="{47FBD1EF-0801-4063-B668-C71608ACC70F}" type="slidenum">
              <a:rPr kumimoji="0" lang="en-US" sz="1203"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3" b="1" dirty="0">
              <a:solidFill>
                <a:schemeClr val="tx2"/>
              </a:solidFill>
            </a:endParaRPr>
          </a:p>
        </p:txBody>
      </p:sp>
      <p:pic>
        <p:nvPicPr>
          <p:cNvPr id="12" name="Logo" descr="logo647.png"/>
          <p:cNvPicPr>
            <a:picLocks noChangeAspect="1"/>
          </p:cNvPicPr>
          <p:nvPr/>
        </p:nvPicPr>
        <p:blipFill>
          <a:blip r:embed="rId10" cstate="print"/>
          <a:stretch>
            <a:fillRect/>
          </a:stretch>
        </p:blipFill>
        <p:spPr>
          <a:xfrm>
            <a:off x="10679339" y="23675"/>
            <a:ext cx="1327516" cy="360269"/>
          </a:xfrm>
          <a:prstGeom prst="rect">
            <a:avLst/>
          </a:prstGeom>
          <a:noFill/>
          <a:ln>
            <a:noFill/>
          </a:ln>
        </p:spPr>
      </p:pic>
      <p:cxnSp>
        <p:nvCxnSpPr>
          <p:cNvPr id="13" name="Line"/>
          <p:cNvCxnSpPr/>
          <p:nvPr/>
        </p:nvCxnSpPr>
        <p:spPr>
          <a:xfrm rot="10800000" flipV="1">
            <a:off x="229170" y="176521"/>
            <a:ext cx="10297392" cy="211602"/>
          </a:xfrm>
          <a:prstGeom prst="bentConnector3">
            <a:avLst>
              <a:gd name="adj1" fmla="val 100013"/>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Lst>
  <p:hf hdr="0" ftr="0" dt="0"/>
  <p:txStyles>
    <p:titleStyle>
      <a:lvl1pPr algn="l" defTabSz="916680" rtl="0" eaLnBrk="1" latinLnBrk="0" hangingPunct="1">
        <a:spcBef>
          <a:spcPct val="0"/>
        </a:spcBef>
        <a:buNone/>
        <a:defRPr sz="2800" b="0" kern="1200">
          <a:solidFill>
            <a:schemeClr val="tx2"/>
          </a:solidFill>
          <a:latin typeface="Arial" pitchFamily="34" charset="0"/>
          <a:ea typeface="+mj-ea"/>
          <a:cs typeface="Arial" pitchFamily="34" charset="0"/>
        </a:defRPr>
      </a:lvl1pPr>
    </p:titleStyle>
    <p:body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p:bodyStyle>
    <p:otherStyle>
      <a:defPPr>
        <a:defRPr lang="en-US"/>
      </a:defPPr>
      <a:lvl1pPr marL="0" algn="l" defTabSz="916680" rtl="0" eaLnBrk="1" latinLnBrk="0" hangingPunct="1">
        <a:defRPr sz="1805" kern="1200">
          <a:solidFill>
            <a:schemeClr val="tx1"/>
          </a:solidFill>
          <a:latin typeface="+mn-lt"/>
          <a:ea typeface="+mn-ea"/>
          <a:cs typeface="+mn-cs"/>
        </a:defRPr>
      </a:lvl1pPr>
      <a:lvl2pPr marL="458340" algn="l" defTabSz="916680" rtl="0" eaLnBrk="1" latinLnBrk="0" hangingPunct="1">
        <a:defRPr sz="1805" kern="1200">
          <a:solidFill>
            <a:schemeClr val="tx1"/>
          </a:solidFill>
          <a:latin typeface="+mn-lt"/>
          <a:ea typeface="+mn-ea"/>
          <a:cs typeface="+mn-cs"/>
        </a:defRPr>
      </a:lvl2pPr>
      <a:lvl3pPr marL="916680" algn="l" defTabSz="916680" rtl="0" eaLnBrk="1" latinLnBrk="0" hangingPunct="1">
        <a:defRPr sz="1805" kern="1200">
          <a:solidFill>
            <a:schemeClr val="tx1"/>
          </a:solidFill>
          <a:latin typeface="+mn-lt"/>
          <a:ea typeface="+mn-ea"/>
          <a:cs typeface="+mn-cs"/>
        </a:defRPr>
      </a:lvl3pPr>
      <a:lvl4pPr marL="1375020" algn="l" defTabSz="916680" rtl="0" eaLnBrk="1" latinLnBrk="0" hangingPunct="1">
        <a:defRPr sz="1805" kern="1200">
          <a:solidFill>
            <a:schemeClr val="tx1"/>
          </a:solidFill>
          <a:latin typeface="+mn-lt"/>
          <a:ea typeface="+mn-ea"/>
          <a:cs typeface="+mn-cs"/>
        </a:defRPr>
      </a:lvl4pPr>
      <a:lvl5pPr marL="1833361" algn="l" defTabSz="916680" rtl="0" eaLnBrk="1" latinLnBrk="0" hangingPunct="1">
        <a:defRPr sz="1805" kern="1200">
          <a:solidFill>
            <a:schemeClr val="tx1"/>
          </a:solidFill>
          <a:latin typeface="+mn-lt"/>
          <a:ea typeface="+mn-ea"/>
          <a:cs typeface="+mn-cs"/>
        </a:defRPr>
      </a:lvl5pPr>
      <a:lvl6pPr marL="2291701" algn="l" defTabSz="916680" rtl="0" eaLnBrk="1" latinLnBrk="0" hangingPunct="1">
        <a:defRPr sz="1805" kern="1200">
          <a:solidFill>
            <a:schemeClr val="tx1"/>
          </a:solidFill>
          <a:latin typeface="+mn-lt"/>
          <a:ea typeface="+mn-ea"/>
          <a:cs typeface="+mn-cs"/>
        </a:defRPr>
      </a:lvl6pPr>
      <a:lvl7pPr marL="2750041" algn="l" defTabSz="916680" rtl="0" eaLnBrk="1" latinLnBrk="0" hangingPunct="1">
        <a:defRPr sz="1805" kern="1200">
          <a:solidFill>
            <a:schemeClr val="tx1"/>
          </a:solidFill>
          <a:latin typeface="+mn-lt"/>
          <a:ea typeface="+mn-ea"/>
          <a:cs typeface="+mn-cs"/>
        </a:defRPr>
      </a:lvl7pPr>
      <a:lvl8pPr marL="3208381" algn="l" defTabSz="916680" rtl="0" eaLnBrk="1" latinLnBrk="0" hangingPunct="1">
        <a:defRPr sz="1805" kern="1200">
          <a:solidFill>
            <a:schemeClr val="tx1"/>
          </a:solidFill>
          <a:latin typeface="+mn-lt"/>
          <a:ea typeface="+mn-ea"/>
          <a:cs typeface="+mn-cs"/>
        </a:defRPr>
      </a:lvl8pPr>
      <a:lvl9pPr marL="3666721" algn="l" defTabSz="916680" rtl="0" eaLnBrk="1" latinLnBrk="0" hangingPunct="1">
        <a:defRPr sz="18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3" Type="http://schemas.openxmlformats.org/officeDocument/2006/relationships/hyperlink" Target="https://www.mathworks.com/company/user_stories/university-college-london-improves-computational-literacy-with-online-and-onsite-matlab-training.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jpeg"/><Relationship Id="rId4" Type="http://schemas.openxmlformats.org/officeDocument/2006/relationships/hyperlink" Target="https://www.mathworks.com/company/user_stories/nasa-develops-early-warning-system-for-detecting-forest-disturbances.html?s_tid=srchtitle"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mathworks.com/company/newsletters/articles/evaluating-alzheimers-disease-therapeutic-targets-with-deep-learning-and-the-matlab-based-spine-tool.html"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matlabacademy.mathworks.com/"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hyperlink" Target="https://www.mathworks.com/help/vision/feature-detection-and-extraction.html" TargetMode="External"/><Relationship Id="rId18" Type="http://schemas.openxmlformats.org/officeDocument/2006/relationships/image" Target="../media/image13.png"/><Relationship Id="rId26" Type="http://schemas.openxmlformats.org/officeDocument/2006/relationships/image" Target="../media/image17.png"/><Relationship Id="rId3" Type="http://schemas.openxmlformats.org/officeDocument/2006/relationships/hyperlink" Target="https://www.mathworks.com/help/vision/image-and-video-ground-truth-labeling.html" TargetMode="External"/><Relationship Id="rId21" Type="http://schemas.openxmlformats.org/officeDocument/2006/relationships/hyperlink" Target="https://www.mathworks.com/help/vision/point-cloud-processing.html" TargetMode="External"/><Relationship Id="rId7" Type="http://schemas.openxmlformats.org/officeDocument/2006/relationships/hyperlink" Target="https://www.mathworks.com/help/images/edge-detection.html" TargetMode="External"/><Relationship Id="rId12" Type="http://schemas.openxmlformats.org/officeDocument/2006/relationships/image" Target="../media/image10.jpeg"/><Relationship Id="rId17" Type="http://schemas.openxmlformats.org/officeDocument/2006/relationships/hyperlink" Target="https://www.mathworks.com/help/images/image-registration.html" TargetMode="External"/><Relationship Id="rId25" Type="http://schemas.openxmlformats.org/officeDocument/2006/relationships/hyperlink" Target="https://www.mathworks.com/help/images/morphological-filtering.html" TargetMode="External"/><Relationship Id="rId2" Type="http://schemas.openxmlformats.org/officeDocument/2006/relationships/notesSlide" Target="../notesSlides/notesSlide3.xml"/><Relationship Id="rId16" Type="http://schemas.openxmlformats.org/officeDocument/2006/relationships/image" Target="../media/image12.jpeg"/><Relationship Id="rId20"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hyperlink" Target="https://www.mathworks.com/help/vision/object-detection.html" TargetMode="External"/><Relationship Id="rId24" Type="http://schemas.openxmlformats.org/officeDocument/2006/relationships/image" Target="../media/image16.png"/><Relationship Id="rId5" Type="http://schemas.openxmlformats.org/officeDocument/2006/relationships/hyperlink" Target="https://www.mathworks.com/help/vision/camera-calibration.html" TargetMode="External"/><Relationship Id="rId15" Type="http://schemas.openxmlformats.org/officeDocument/2006/relationships/hyperlink" Target="https://www.mathworks.com/help/vision/tracking-and-motion-estimation.html" TargetMode="External"/><Relationship Id="rId23" Type="http://schemas.openxmlformats.org/officeDocument/2006/relationships/hyperlink" Target="https://www.mathworks.com/help/images/contrast-adjustment.html" TargetMode="External"/><Relationship Id="rId10" Type="http://schemas.openxmlformats.org/officeDocument/2006/relationships/image" Target="../media/image9.png"/><Relationship Id="rId19" Type="http://schemas.openxmlformats.org/officeDocument/2006/relationships/hyperlink" Target="https://www.mathworks.com/help/images/3d-volumetric-image-processing.html" TargetMode="External"/><Relationship Id="rId4" Type="http://schemas.openxmlformats.org/officeDocument/2006/relationships/image" Target="../media/image6.png"/><Relationship Id="rId9" Type="http://schemas.openxmlformats.org/officeDocument/2006/relationships/hyperlink" Target="https://www.mathworks.com/help/images/image-segmentation.html" TargetMode="External"/><Relationship Id="rId14" Type="http://schemas.openxmlformats.org/officeDocument/2006/relationships/image" Target="../media/image11.jpeg"/><Relationship Id="rId22" Type="http://schemas.openxmlformats.org/officeDocument/2006/relationships/image" Target="../media/image15.png"/><Relationship Id="rId27"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2.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a:highlight>
                  <a:srgbClr val="FFFF00"/>
                </a:highlight>
              </a:rPr>
              <a:t>Society/</a:t>
            </a:r>
            <a:r>
              <a:rPr lang="en-US" sz="4400">
                <a:highlight>
                  <a:srgbClr val="FFFF00"/>
                </a:highlight>
              </a:rPr>
              <a:t>Club name</a:t>
            </a:r>
            <a:r>
              <a:rPr lang="en-US" sz="4400"/>
              <a:t> </a:t>
            </a:r>
            <a:r>
              <a:rPr lang="en-US" sz="4400" dirty="0"/>
              <a:t>and MathWorks Present:</a:t>
            </a:r>
            <a:br>
              <a:rPr lang="en-US" sz="4400" dirty="0"/>
            </a:br>
            <a:br>
              <a:rPr lang="en-US" sz="4400" dirty="0"/>
            </a:br>
            <a:r>
              <a:rPr lang="en-US" sz="4400" dirty="0"/>
              <a:t>Computer Vision Onramp</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15400" y="1066800"/>
            <a:ext cx="2742760" cy="237248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92344" y="3203579"/>
            <a:ext cx="2646690" cy="2646690"/>
          </a:xfrm>
          <a:prstGeom prst="rect">
            <a:avLst/>
          </a:prstGeom>
        </p:spPr>
      </p:pic>
    </p:spTree>
    <p:extLst>
      <p:ext uri="{BB962C8B-B14F-4D97-AF65-F5344CB8AC3E}">
        <p14:creationId xmlns:p14="http://schemas.microsoft.com/office/powerpoint/2010/main" val="21626933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1FED-D5B8-4956-87E9-F79B1B0654CC}"/>
              </a:ext>
            </a:extLst>
          </p:cNvPr>
          <p:cNvSpPr>
            <a:spLocks noGrp="1"/>
          </p:cNvSpPr>
          <p:nvPr>
            <p:ph type="title"/>
          </p:nvPr>
        </p:nvSpPr>
        <p:spPr/>
        <p:txBody>
          <a:bodyPr/>
          <a:lstStyle/>
          <a:p>
            <a:r>
              <a:rPr lang="en-US"/>
              <a:t>IPCV Apps Accelerate Workflow</a:t>
            </a:r>
          </a:p>
        </p:txBody>
      </p:sp>
      <p:pic>
        <p:nvPicPr>
          <p:cNvPr id="7" name="Picture 6">
            <a:extLst>
              <a:ext uri="{FF2B5EF4-FFF2-40B4-BE49-F238E27FC236}">
                <a16:creationId xmlns:a16="http://schemas.microsoft.com/office/drawing/2014/main" id="{050E568E-BA26-4BC8-A157-DDEFC61C96DE}"/>
              </a:ext>
            </a:extLst>
          </p:cNvPr>
          <p:cNvPicPr>
            <a:picLocks noChangeAspect="1"/>
          </p:cNvPicPr>
          <p:nvPr/>
        </p:nvPicPr>
        <p:blipFill>
          <a:blip r:embed="rId3"/>
          <a:stretch>
            <a:fillRect/>
          </a:stretch>
        </p:blipFill>
        <p:spPr>
          <a:xfrm>
            <a:off x="1219200" y="2414399"/>
            <a:ext cx="4239217" cy="3696216"/>
          </a:xfrm>
          <a:prstGeom prst="rect">
            <a:avLst/>
          </a:prstGeom>
          <a:ln w="28575">
            <a:solidFill>
              <a:schemeClr val="accent3"/>
            </a:solidFill>
          </a:ln>
        </p:spPr>
      </p:pic>
      <p:pic>
        <p:nvPicPr>
          <p:cNvPr id="8" name="Picture 7">
            <a:extLst>
              <a:ext uri="{FF2B5EF4-FFF2-40B4-BE49-F238E27FC236}">
                <a16:creationId xmlns:a16="http://schemas.microsoft.com/office/drawing/2014/main" id="{1E185559-8954-43F8-86B7-AA5B1041694C}"/>
              </a:ext>
            </a:extLst>
          </p:cNvPr>
          <p:cNvPicPr>
            <a:picLocks noChangeAspect="1"/>
          </p:cNvPicPr>
          <p:nvPr/>
        </p:nvPicPr>
        <p:blipFill>
          <a:blip r:embed="rId4"/>
          <a:stretch>
            <a:fillRect/>
          </a:stretch>
        </p:blipFill>
        <p:spPr>
          <a:xfrm>
            <a:off x="7391400" y="2948057"/>
            <a:ext cx="3209925" cy="2628900"/>
          </a:xfrm>
          <a:prstGeom prst="rect">
            <a:avLst/>
          </a:prstGeom>
          <a:ln w="28575">
            <a:solidFill>
              <a:schemeClr val="accent3"/>
            </a:solidFill>
          </a:ln>
        </p:spPr>
      </p:pic>
      <p:sp>
        <p:nvSpPr>
          <p:cNvPr id="9" name="TextBox 8">
            <a:extLst>
              <a:ext uri="{FF2B5EF4-FFF2-40B4-BE49-F238E27FC236}">
                <a16:creationId xmlns:a16="http://schemas.microsoft.com/office/drawing/2014/main" id="{6AE9B867-8A2D-43A4-ADF5-BC1E5CFDD78C}"/>
              </a:ext>
            </a:extLst>
          </p:cNvPr>
          <p:cNvSpPr txBox="1"/>
          <p:nvPr/>
        </p:nvSpPr>
        <p:spPr>
          <a:xfrm>
            <a:off x="2470766" y="1389163"/>
            <a:ext cx="6908802" cy="830997"/>
          </a:xfrm>
          <a:prstGeom prst="rect">
            <a:avLst/>
          </a:prstGeom>
          <a:noFill/>
        </p:spPr>
        <p:txBody>
          <a:bodyPr wrap="square">
            <a:spAutoFit/>
          </a:bodyPr>
          <a:lstStyle/>
          <a:p>
            <a:pPr marL="0" indent="0" algn="ctr">
              <a:buNone/>
            </a:pPr>
            <a:r>
              <a:rPr lang="en-US" sz="2400" i="1"/>
              <a:t>Apps provide interactive tools for tweaking parameters and visualizing results</a:t>
            </a:r>
          </a:p>
        </p:txBody>
      </p:sp>
    </p:spTree>
    <p:extLst>
      <p:ext uri="{BB962C8B-B14F-4D97-AF65-F5344CB8AC3E}">
        <p14:creationId xmlns:p14="http://schemas.microsoft.com/office/powerpoint/2010/main" val="35331076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482600"/>
            <a:ext cx="7315200" cy="1422400"/>
          </a:xfrm>
        </p:spPr>
        <p:txBody>
          <a:bodyPr/>
          <a:lstStyle/>
          <a:p>
            <a:r>
              <a:rPr lang="en-US" sz="2667"/>
              <a:t>NASA Develops Early Warning System for Detecting Forest Disturbances</a:t>
            </a:r>
            <a:br>
              <a:rPr lang="en-US" sz="2667"/>
            </a:br>
            <a:br>
              <a:rPr lang="en-US" sz="2667"/>
            </a:br>
            <a:br>
              <a:rPr lang="en-US" sz="2667"/>
            </a:br>
            <a:br>
              <a:rPr lang="en-US" sz="2133"/>
            </a:br>
            <a:endParaRPr lang="en-US"/>
          </a:p>
        </p:txBody>
      </p:sp>
      <p:sp>
        <p:nvSpPr>
          <p:cNvPr id="3" name="Content Placeholder 2"/>
          <p:cNvSpPr>
            <a:spLocks noGrp="1"/>
          </p:cNvSpPr>
          <p:nvPr>
            <p:ph idx="1"/>
          </p:nvPr>
        </p:nvSpPr>
        <p:spPr>
          <a:xfrm>
            <a:off x="609600" y="1905000"/>
            <a:ext cx="6197600" cy="4648200"/>
          </a:xfrm>
        </p:spPr>
        <p:txBody>
          <a:bodyPr/>
          <a:lstStyle/>
          <a:p>
            <a:pPr marL="0" indent="0">
              <a:spcBef>
                <a:spcPts val="0"/>
              </a:spcBef>
              <a:buClrTx/>
              <a:buSzTx/>
              <a:buNone/>
            </a:pPr>
            <a:r>
              <a:rPr lang="en-US" sz="2133" b="1">
                <a:solidFill>
                  <a:srgbClr val="215083"/>
                </a:solidFill>
                <a:latin typeface="Arial"/>
                <a:cs typeface="+mn-cs"/>
              </a:rPr>
              <a:t>Challenge</a:t>
            </a:r>
          </a:p>
          <a:p>
            <a:pPr marL="0" indent="0">
              <a:spcBef>
                <a:spcPts val="0"/>
              </a:spcBef>
              <a:buClrTx/>
              <a:buSzTx/>
              <a:buNone/>
            </a:pPr>
            <a:r>
              <a:rPr lang="en-US" sz="1867"/>
              <a:t>Develop a system that uses satellite imagery to quickly detect forest disturbance threats from insects, drought, storms, blights, wildfires, and other events</a:t>
            </a:r>
            <a:endParaRPr lang="en-US" sz="1867">
              <a:cs typeface="Times New Roman" pitchFamily="18" charset="0"/>
            </a:endParaRPr>
          </a:p>
          <a:p>
            <a:pPr marL="0" indent="0">
              <a:spcBef>
                <a:spcPct val="30000"/>
              </a:spcBef>
              <a:buClr>
                <a:srgbClr val="215083"/>
              </a:buClr>
              <a:buSzTx/>
              <a:buNone/>
            </a:pPr>
            <a:r>
              <a:rPr lang="en-US" sz="2133" b="1">
                <a:solidFill>
                  <a:srgbClr val="215083"/>
                </a:solidFill>
                <a:latin typeface="Arial"/>
                <a:cs typeface="+mn-cs"/>
              </a:rPr>
              <a:t>Solution</a:t>
            </a:r>
          </a:p>
          <a:p>
            <a:pPr marL="0" indent="0" fontAlgn="base">
              <a:spcBef>
                <a:spcPts val="0"/>
              </a:spcBef>
              <a:buClrTx/>
              <a:buSzTx/>
              <a:buNone/>
            </a:pPr>
            <a:r>
              <a:rPr lang="en-US" sz="1867"/>
              <a:t>Use MATLAB to process multispectral satellite images, construct multidimensional time-series data baselines, and analyze terabytes of data to help detect regionally evident forest disturbances</a:t>
            </a:r>
          </a:p>
          <a:p>
            <a:pPr marL="0" indent="0">
              <a:spcBef>
                <a:spcPct val="30000"/>
              </a:spcBef>
              <a:buClr>
                <a:srgbClr val="215083"/>
              </a:buClr>
              <a:buSzTx/>
              <a:buNone/>
            </a:pPr>
            <a:r>
              <a:rPr lang="en-US" sz="2133" b="1">
                <a:solidFill>
                  <a:srgbClr val="215083"/>
                </a:solidFill>
                <a:latin typeface="Arial"/>
                <a:cs typeface="+mn-cs"/>
              </a:rPr>
              <a:t>Results</a:t>
            </a:r>
          </a:p>
          <a:p>
            <a:pPr marL="452955" lvl="1" indent="-300559">
              <a:spcBef>
                <a:spcPct val="10000"/>
              </a:spcBef>
              <a:buClr>
                <a:srgbClr val="215083"/>
              </a:buClr>
              <a:buFont typeface="Wingdings" pitchFamily="2" charset="2"/>
              <a:buChar char="§"/>
            </a:pPr>
            <a:r>
              <a:rPr lang="en-US" sz="1867"/>
              <a:t>New ideas implemented and tested in hours</a:t>
            </a:r>
          </a:p>
          <a:p>
            <a:pPr marL="452955" lvl="1" indent="-300559">
              <a:spcBef>
                <a:spcPct val="10000"/>
              </a:spcBef>
              <a:buClr>
                <a:srgbClr val="215083"/>
              </a:buClr>
              <a:buFont typeface="Wingdings" pitchFamily="2" charset="2"/>
              <a:buChar char="§"/>
            </a:pPr>
            <a:r>
              <a:rPr lang="en-US" sz="1867"/>
              <a:t>Years of development time saved</a:t>
            </a:r>
          </a:p>
          <a:p>
            <a:pPr marL="452955" lvl="1" indent="-300559">
              <a:spcBef>
                <a:spcPct val="10000"/>
              </a:spcBef>
              <a:buClr>
                <a:srgbClr val="215083"/>
              </a:buClr>
              <a:buFont typeface="Wingdings" pitchFamily="2" charset="2"/>
              <a:buChar char="§"/>
            </a:pPr>
            <a:r>
              <a:rPr lang="en-US" sz="1867"/>
              <a:t>Reusable production software delivered to growing user community</a:t>
            </a:r>
          </a:p>
          <a:p>
            <a:endParaRPr lang="en-US"/>
          </a:p>
        </p:txBody>
      </p:sp>
      <p:sp>
        <p:nvSpPr>
          <p:cNvPr id="7" name="Rectangle 6"/>
          <p:cNvSpPr/>
          <p:nvPr/>
        </p:nvSpPr>
        <p:spPr>
          <a:xfrm>
            <a:off x="6807201" y="4308371"/>
            <a:ext cx="5129359" cy="1532920"/>
          </a:xfrm>
          <a:prstGeom prst="rect">
            <a:avLst/>
          </a:prstGeom>
          <a:solidFill>
            <a:schemeClr val="bg1">
              <a:lumMod val="85000"/>
            </a:schemeClr>
          </a:solidFill>
        </p:spPr>
        <p:txBody>
          <a:bodyPr wrap="square">
            <a:spAutoFit/>
          </a:bodyPr>
          <a:lstStyle/>
          <a:p>
            <a:pPr>
              <a:lnSpc>
                <a:spcPct val="130000"/>
              </a:lnSpc>
              <a:defRPr/>
            </a:pPr>
            <a:r>
              <a:rPr lang="en-US" sz="1467" i="1">
                <a:solidFill>
                  <a:schemeClr val="tx2"/>
                </a:solidFill>
                <a:ea typeface="Arial Unicode MS" pitchFamily="34" charset="-128"/>
                <a:cs typeface="Arial Unicode MS" pitchFamily="34" charset="-128"/>
              </a:rPr>
              <a:t>“</a:t>
            </a:r>
            <a:r>
              <a:rPr lang="en-US" sz="1467" i="1">
                <a:solidFill>
                  <a:schemeClr val="tx2"/>
                </a:solidFill>
              </a:rPr>
              <a:t>Soon after </a:t>
            </a:r>
            <a:r>
              <a:rPr lang="en-US" sz="1467" i="1" err="1">
                <a:solidFill>
                  <a:schemeClr val="tx2"/>
                </a:solidFill>
              </a:rPr>
              <a:t>ForWarn</a:t>
            </a:r>
            <a:r>
              <a:rPr lang="en-US" sz="1467" i="1">
                <a:solidFill>
                  <a:schemeClr val="tx2"/>
                </a:solidFill>
              </a:rPr>
              <a:t> moved into production, it detected previously unnoticed hail damage that posed a threat to a watershed. We would not have been able to do this work as efficiently without MATLAB.</a:t>
            </a:r>
            <a:r>
              <a:rPr lang="en-US" sz="1467" i="1">
                <a:solidFill>
                  <a:schemeClr val="tx2"/>
                </a:solidFill>
                <a:ea typeface="Arial Unicode MS" pitchFamily="34" charset="-128"/>
                <a:cs typeface="Arial Unicode MS" pitchFamily="34" charset="-128"/>
              </a:rPr>
              <a:t>” </a:t>
            </a:r>
          </a:p>
          <a:p>
            <a:pPr>
              <a:lnSpc>
                <a:spcPct val="130000"/>
              </a:lnSpc>
              <a:defRPr/>
            </a:pPr>
            <a:r>
              <a:rPr lang="en-US" sz="1333" i="1">
                <a:solidFill>
                  <a:schemeClr val="tx2"/>
                </a:solidFill>
                <a:ea typeface="Arial Unicode MS" pitchFamily="34" charset="-128"/>
                <a:cs typeface="Arial Unicode MS" pitchFamily="34" charset="-128"/>
              </a:rPr>
              <a:t>– </a:t>
            </a:r>
            <a:r>
              <a:rPr lang="en-US" sz="1333" i="1">
                <a:solidFill>
                  <a:schemeClr val="tx2"/>
                </a:solidFill>
              </a:rPr>
              <a:t>Duane Armstrong,</a:t>
            </a:r>
            <a:r>
              <a:rPr lang="en-US" sz="1333" i="1">
                <a:solidFill>
                  <a:schemeClr val="tx2"/>
                </a:solidFill>
                <a:ea typeface="Arial Unicode MS" pitchFamily="34" charset="-128"/>
                <a:cs typeface="Arial Unicode MS" pitchFamily="34" charset="-128"/>
              </a:rPr>
              <a:t> </a:t>
            </a:r>
            <a:r>
              <a:rPr lang="en-US" sz="1333" i="1">
                <a:solidFill>
                  <a:schemeClr val="tx2"/>
                </a:solidFill>
              </a:rPr>
              <a:t>NASA Stennis Space Center</a:t>
            </a:r>
          </a:p>
        </p:txBody>
      </p:sp>
      <p:sp>
        <p:nvSpPr>
          <p:cNvPr id="12" name="Text Box 22"/>
          <p:cNvSpPr txBox="1">
            <a:spLocks noChangeArrowheads="1"/>
          </p:cNvSpPr>
          <p:nvPr/>
        </p:nvSpPr>
        <p:spPr bwMode="auto">
          <a:xfrm>
            <a:off x="7924800" y="3385042"/>
            <a:ext cx="4039504" cy="923330"/>
          </a:xfrm>
          <a:prstGeom prst="rect">
            <a:avLst/>
          </a:prstGeom>
          <a:noFill/>
          <a:ln w="9525">
            <a:noFill/>
            <a:miter lim="800000"/>
            <a:headEnd/>
            <a:tailEnd/>
          </a:ln>
        </p:spPr>
        <p:txBody>
          <a:bodyPr wrap="square" lIns="0" tIns="121920" rIns="0" bIns="60960">
            <a:spAutoFit/>
          </a:bodyPr>
          <a:lstStyle/>
          <a:p>
            <a:r>
              <a:rPr lang="en-US" sz="1200" b="1">
                <a:solidFill>
                  <a:schemeClr val="tx2"/>
                </a:solidFill>
              </a:rPr>
              <a:t>U.S. Forest Change Assessment Viewer map showing damage to the Asheville, North Carolina watershed following a 2012 hail storm. Image courtesy </a:t>
            </a:r>
            <a:r>
              <a:rPr lang="en-US" sz="1200" b="1" err="1">
                <a:solidFill>
                  <a:schemeClr val="tx2"/>
                </a:solidFill>
              </a:rPr>
              <a:t>ForWarn</a:t>
            </a:r>
            <a:r>
              <a:rPr lang="en-US" sz="1200" b="1">
                <a:solidFill>
                  <a:schemeClr val="tx2"/>
                </a:solidFill>
              </a:rPr>
              <a:t>.</a:t>
            </a:r>
            <a:endParaRPr lang="en-US" sz="1200" b="1">
              <a:solidFill>
                <a:schemeClr val="tx2"/>
              </a:solidFill>
              <a:latin typeface="Arial" pitchFamily="34" charset="0"/>
              <a:cs typeface="Arial" pitchFamily="34" charset="0"/>
            </a:endParaRPr>
          </a:p>
          <a:p>
            <a:endParaRPr lang="en-US" sz="1200" b="1">
              <a:solidFill>
                <a:schemeClr val="tx2"/>
              </a:solidFill>
            </a:endParaRPr>
          </a:p>
        </p:txBody>
      </p:sp>
      <p:sp>
        <p:nvSpPr>
          <p:cNvPr id="16" name="Text Box 37">
            <a:hlinkClick r:id="rId3"/>
          </p:cNvPr>
          <p:cNvSpPr txBox="1">
            <a:spLocks noChangeArrowheads="1"/>
          </p:cNvSpPr>
          <p:nvPr/>
        </p:nvSpPr>
        <p:spPr bwMode="auto">
          <a:xfrm>
            <a:off x="101600" y="6455834"/>
            <a:ext cx="1693333" cy="256545"/>
          </a:xfrm>
          <a:prstGeom prst="rect">
            <a:avLst/>
          </a:prstGeom>
          <a:noFill/>
          <a:ln w="9525">
            <a:noFill/>
            <a:miter lim="800000"/>
            <a:headEnd/>
            <a:tailEnd/>
          </a:ln>
        </p:spPr>
        <p:txBody>
          <a:bodyPr lIns="91440" tIns="45720" rIns="91440" bIns="45720" anchor="t">
            <a:spAutoFit/>
          </a:bodyPr>
          <a:lstStyle/>
          <a:p>
            <a:r>
              <a:rPr lang="en-US" sz="1050">
                <a:hlinkClick r:id="rId4"/>
              </a:rPr>
              <a:t>Link to user story</a:t>
            </a:r>
          </a:p>
        </p:txBody>
      </p:sp>
      <p:pic>
        <p:nvPicPr>
          <p:cNvPr id="8" name="Picture 7" descr="C:\Users\alanpoon\AppData\Local\Microsoft\Windows\INetCacheContent.Word\nasa-stennis-user-story-image.jpg">
            <a:extLst>
              <a:ext uri="{FF2B5EF4-FFF2-40B4-BE49-F238E27FC236}">
                <a16:creationId xmlns:a16="http://schemas.microsoft.com/office/drawing/2014/main" id="{21B99D7F-E4AA-46F4-AF4C-C47DE687FA12}"/>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7924801" y="649105"/>
            <a:ext cx="4011759" cy="2782271"/>
          </a:xfrm>
          <a:prstGeom prst="rect">
            <a:avLst/>
          </a:prstGeom>
          <a:noFill/>
          <a:ln>
            <a:solidFill>
              <a:schemeClr val="tx2"/>
            </a:solidFill>
          </a:ln>
        </p:spPr>
      </p:pic>
    </p:spTree>
    <p:extLst>
      <p:ext uri="{BB962C8B-B14F-4D97-AF65-F5344CB8AC3E}">
        <p14:creationId xmlns:p14="http://schemas.microsoft.com/office/powerpoint/2010/main" val="1737953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36513"/>
            <a:ext cx="9448801" cy="990600"/>
          </a:xfrm>
        </p:spPr>
        <p:txBody>
          <a:bodyPr/>
          <a:lstStyle/>
          <a:p>
            <a:r>
              <a:rPr lang="en-US" sz="2667"/>
              <a:t>Genentech Evaluates Alzheimer’s Disease Therapeutics with Deep Learning and MATLAB Based Spine Tool</a:t>
            </a:r>
          </a:p>
        </p:txBody>
      </p:sp>
      <p:sp>
        <p:nvSpPr>
          <p:cNvPr id="3" name="Content Placeholder 2"/>
          <p:cNvSpPr>
            <a:spLocks noGrp="1"/>
          </p:cNvSpPr>
          <p:nvPr>
            <p:ph idx="1"/>
          </p:nvPr>
        </p:nvSpPr>
        <p:spPr>
          <a:xfrm>
            <a:off x="609599" y="1515412"/>
            <a:ext cx="5791200" cy="4686965"/>
          </a:xfrm>
        </p:spPr>
        <p:txBody>
          <a:bodyPr vert="horz" lIns="121920" tIns="60960" rIns="121920" bIns="60960" rtlCol="0" anchor="t">
            <a:noAutofit/>
          </a:bodyPr>
          <a:lstStyle/>
          <a:p>
            <a:pPr marL="0" indent="0">
              <a:spcBef>
                <a:spcPts val="0"/>
              </a:spcBef>
              <a:buClrTx/>
              <a:buSzTx/>
              <a:buNone/>
            </a:pPr>
            <a:r>
              <a:rPr lang="en-US" sz="2133" b="1">
                <a:solidFill>
                  <a:srgbClr val="125687"/>
                </a:solidFill>
                <a:latin typeface="Arial"/>
                <a:cs typeface="+mn-cs"/>
              </a:rPr>
              <a:t>Challenge</a:t>
            </a:r>
          </a:p>
          <a:p>
            <a:pPr marL="0" indent="0">
              <a:spcBef>
                <a:spcPts val="240"/>
              </a:spcBef>
              <a:buClr>
                <a:srgbClr val="215083"/>
              </a:buClr>
              <a:buSzTx/>
              <a:buNone/>
            </a:pPr>
            <a:r>
              <a:rPr lang="en-US" sz="1867"/>
              <a:t>Analyze microscopic images to quantify dendritic spine loss, which has been linked to Alzheimer’s disease</a:t>
            </a:r>
          </a:p>
          <a:p>
            <a:pPr marL="0" indent="0">
              <a:spcBef>
                <a:spcPts val="864"/>
              </a:spcBef>
              <a:buClr>
                <a:srgbClr val="215083"/>
              </a:buClr>
              <a:buSzTx/>
              <a:buNone/>
            </a:pPr>
            <a:r>
              <a:rPr lang="en-US" sz="2133" b="1">
                <a:solidFill>
                  <a:srgbClr val="125687"/>
                </a:solidFill>
                <a:latin typeface="Arial"/>
                <a:cs typeface="+mn-cs"/>
              </a:rPr>
              <a:t>Solution</a:t>
            </a:r>
          </a:p>
          <a:p>
            <a:pPr marL="0" indent="0">
              <a:spcBef>
                <a:spcPts val="240"/>
              </a:spcBef>
              <a:buClrTx/>
              <a:buSzTx/>
              <a:buNone/>
            </a:pPr>
            <a:r>
              <a:rPr lang="en-US" sz="1867">
                <a:solidFill>
                  <a:prstClr val="black"/>
                </a:solidFill>
                <a:latin typeface="Arial"/>
                <a:cs typeface="Times New Roman" pitchFamily="18" charset="0"/>
              </a:rPr>
              <a:t>Use MATLAB and Deep Learning Toolbox and work with MathWorks consultants to develop an application that helps automate spine identification and spine density calculations</a:t>
            </a:r>
          </a:p>
          <a:p>
            <a:pPr marL="0" indent="0">
              <a:spcBef>
                <a:spcPts val="864"/>
              </a:spcBef>
              <a:buClr>
                <a:srgbClr val="215083"/>
              </a:buClr>
              <a:buSzTx/>
              <a:buNone/>
            </a:pPr>
            <a:r>
              <a:rPr lang="en-US" sz="2133" b="1">
                <a:solidFill>
                  <a:srgbClr val="125687"/>
                </a:solidFill>
                <a:latin typeface="Arial"/>
                <a:cs typeface="+mn-cs"/>
              </a:rPr>
              <a:t>Results</a:t>
            </a:r>
          </a:p>
          <a:p>
            <a:pPr marL="452955" lvl="1" indent="-300559">
              <a:lnSpc>
                <a:spcPct val="100000"/>
              </a:lnSpc>
              <a:spcBef>
                <a:spcPts val="240"/>
              </a:spcBef>
              <a:buClr>
                <a:srgbClr val="125687"/>
              </a:buClr>
              <a:buFont typeface="Wingdings" pitchFamily="2" charset="2"/>
              <a:buChar char="§"/>
            </a:pPr>
            <a:r>
              <a:rPr lang="en-US" sz="1867"/>
              <a:t>Labor-intensive image analysis automated</a:t>
            </a:r>
            <a:endParaRPr lang="en-US" sz="1867">
              <a:solidFill>
                <a:prstClr val="black"/>
              </a:solidFill>
              <a:latin typeface="Arial"/>
              <a:cs typeface="Times New Roman" pitchFamily="18" charset="0"/>
            </a:endParaRPr>
          </a:p>
          <a:p>
            <a:pPr marL="452955" lvl="1" indent="-300559">
              <a:lnSpc>
                <a:spcPct val="100000"/>
              </a:lnSpc>
              <a:spcBef>
                <a:spcPts val="240"/>
              </a:spcBef>
              <a:buClr>
                <a:srgbClr val="125687"/>
              </a:buClr>
              <a:buFont typeface="Wingdings" pitchFamily="2" charset="2"/>
              <a:buChar char="§"/>
            </a:pPr>
            <a:r>
              <a:rPr lang="en-US" sz="1867"/>
              <a:t>Training time reduced with predefined networks and parallel processing</a:t>
            </a:r>
          </a:p>
          <a:p>
            <a:pPr marL="452955" lvl="1" indent="-300559">
              <a:lnSpc>
                <a:spcPct val="100000"/>
              </a:lnSpc>
              <a:spcBef>
                <a:spcPts val="240"/>
              </a:spcBef>
              <a:buClr>
                <a:srgbClr val="125687"/>
              </a:buClr>
              <a:buFont typeface="Wingdings" pitchFamily="2" charset="2"/>
              <a:buChar char="§"/>
            </a:pPr>
            <a:r>
              <a:rPr lang="en-US" sz="1867"/>
              <a:t>Classification effort reduced by up to 50%</a:t>
            </a:r>
          </a:p>
          <a:p>
            <a:pPr marL="152396" lvl="1" indent="0">
              <a:lnSpc>
                <a:spcPct val="100000"/>
              </a:lnSpc>
              <a:spcBef>
                <a:spcPts val="240"/>
              </a:spcBef>
              <a:buClr>
                <a:srgbClr val="125687"/>
              </a:buClr>
              <a:buNone/>
            </a:pPr>
            <a:endParaRPr lang="en-US" sz="1867"/>
          </a:p>
          <a:p>
            <a:pPr marL="152396" lvl="1" indent="0">
              <a:lnSpc>
                <a:spcPct val="100000"/>
              </a:lnSpc>
              <a:spcBef>
                <a:spcPts val="240"/>
              </a:spcBef>
              <a:buClr>
                <a:srgbClr val="125687"/>
              </a:buClr>
              <a:buNone/>
            </a:pPr>
            <a:endParaRPr lang="en-US" sz="1867"/>
          </a:p>
          <a:p>
            <a:pPr marL="452955" lvl="1" indent="-300559">
              <a:lnSpc>
                <a:spcPct val="100000"/>
              </a:lnSpc>
              <a:spcBef>
                <a:spcPts val="240"/>
              </a:spcBef>
              <a:buClr>
                <a:srgbClr val="125687"/>
              </a:buClr>
              <a:buFont typeface="Wingdings" pitchFamily="2" charset="2"/>
              <a:buChar char="§"/>
            </a:pPr>
            <a:endParaRPr lang="en-US" sz="1867"/>
          </a:p>
          <a:p>
            <a:pPr marL="152396" lvl="1" indent="0">
              <a:lnSpc>
                <a:spcPct val="100000"/>
              </a:lnSpc>
              <a:spcBef>
                <a:spcPts val="240"/>
              </a:spcBef>
              <a:buClr>
                <a:srgbClr val="125687"/>
              </a:buClr>
              <a:buNone/>
            </a:pPr>
            <a:endParaRPr lang="en-US" sz="1867">
              <a:solidFill>
                <a:prstClr val="black"/>
              </a:solidFill>
              <a:latin typeface="Arial"/>
              <a:cs typeface="Times New Roman" pitchFamily="18" charset="0"/>
            </a:endParaRPr>
          </a:p>
          <a:p>
            <a:pPr marL="0" indent="0">
              <a:buNone/>
            </a:pPr>
            <a:endParaRPr lang="en-US"/>
          </a:p>
        </p:txBody>
      </p:sp>
      <p:sp>
        <p:nvSpPr>
          <p:cNvPr id="7" name="Rectangle 6"/>
          <p:cNvSpPr/>
          <p:nvPr/>
        </p:nvSpPr>
        <p:spPr>
          <a:xfrm>
            <a:off x="6604000" y="4444667"/>
            <a:ext cx="5277921" cy="1505220"/>
          </a:xfrm>
          <a:prstGeom prst="rect">
            <a:avLst/>
          </a:prstGeom>
          <a:solidFill>
            <a:schemeClr val="bg1">
              <a:lumMod val="85000"/>
            </a:schemeClr>
          </a:solidFill>
        </p:spPr>
        <p:txBody>
          <a:bodyPr wrap="square">
            <a:spAutoFit/>
          </a:bodyPr>
          <a:lstStyle/>
          <a:p>
            <a:pPr>
              <a:lnSpc>
                <a:spcPct val="130000"/>
              </a:lnSpc>
              <a:defRPr/>
            </a:pPr>
            <a:r>
              <a:rPr lang="en-US" sz="1467">
                <a:solidFill>
                  <a:schemeClr val="tx2"/>
                </a:solidFill>
                <a:ea typeface="Arial Unicode MS" pitchFamily="34" charset="-128"/>
                <a:cs typeface="Arial Unicode MS" pitchFamily="34" charset="-128"/>
              </a:rPr>
              <a:t>“</a:t>
            </a:r>
            <a:r>
              <a:rPr lang="en-US" sz="1467" i="1">
                <a:solidFill>
                  <a:schemeClr val="tx2"/>
                </a:solidFill>
                <a:ea typeface="Arial Unicode MS" pitchFamily="34" charset="-128"/>
                <a:cs typeface="Arial Unicode MS" pitchFamily="34" charset="-128"/>
              </a:rPr>
              <a:t>We </a:t>
            </a:r>
            <a:r>
              <a:rPr lang="en-US" sz="1467" i="1">
                <a:solidFill>
                  <a:schemeClr val="tx2"/>
                </a:solidFill>
                <a:ea typeface="Arial Unicode MS" pitchFamily="34" charset="-128"/>
              </a:rPr>
              <a:t>trained a convolutional neural network (CNN) on a data set of more than 9,000 images…. The trained CNN has further automated the process of evaluating therapeutics for minimizing spine loss.”</a:t>
            </a:r>
            <a:br>
              <a:rPr lang="en-US" sz="1467" i="1">
                <a:solidFill>
                  <a:schemeClr val="tx2"/>
                </a:solidFill>
                <a:ea typeface="Arial Unicode MS" pitchFamily="34" charset="-128"/>
                <a:cs typeface="Arial Unicode MS" pitchFamily="34" charset="-128"/>
              </a:rPr>
            </a:br>
            <a:r>
              <a:rPr lang="en-US" sz="1333" i="1">
                <a:solidFill>
                  <a:schemeClr val="tx2"/>
                </a:solidFill>
                <a:ea typeface="Arial Unicode MS" pitchFamily="34" charset="-128"/>
                <a:cs typeface="Arial Unicode MS" pitchFamily="34" charset="-128"/>
              </a:rPr>
              <a:t>- Justin </a:t>
            </a:r>
            <a:r>
              <a:rPr lang="en-US" sz="1333" i="1" err="1">
                <a:solidFill>
                  <a:schemeClr val="tx2"/>
                </a:solidFill>
                <a:ea typeface="Arial Unicode MS" pitchFamily="34" charset="-128"/>
                <a:cs typeface="Arial Unicode MS" pitchFamily="34" charset="-128"/>
              </a:rPr>
              <a:t>Elstrott</a:t>
            </a:r>
            <a:r>
              <a:rPr lang="en-US" sz="1333" i="1">
                <a:solidFill>
                  <a:schemeClr val="tx2"/>
                </a:solidFill>
                <a:ea typeface="Arial Unicode MS" pitchFamily="34" charset="-128"/>
                <a:cs typeface="Arial Unicode MS" pitchFamily="34" charset="-128"/>
              </a:rPr>
              <a:t>, Department of Biomedical Imaging, Genentech Inc.</a:t>
            </a:r>
            <a:endParaRPr lang="en-US" sz="1333" i="1">
              <a:solidFill>
                <a:schemeClr val="tx2"/>
              </a:solidFill>
            </a:endParaRPr>
          </a:p>
        </p:txBody>
      </p:sp>
      <p:sp>
        <p:nvSpPr>
          <p:cNvPr id="13" name="Text Box 22"/>
          <p:cNvSpPr txBox="1">
            <a:spLocks noChangeArrowheads="1"/>
          </p:cNvSpPr>
          <p:nvPr/>
        </p:nvSpPr>
        <p:spPr bwMode="auto">
          <a:xfrm>
            <a:off x="7721600" y="3530600"/>
            <a:ext cx="3759200" cy="328231"/>
          </a:xfrm>
          <a:prstGeom prst="rect">
            <a:avLst/>
          </a:prstGeom>
          <a:solidFill>
            <a:schemeClr val="bg1"/>
          </a:solidFill>
          <a:ln w="9525">
            <a:noFill/>
            <a:miter lim="800000"/>
            <a:headEnd/>
            <a:tailEnd/>
          </a:ln>
        </p:spPr>
        <p:txBody>
          <a:bodyPr wrap="square" lIns="0" tIns="121920" rIns="0" bIns="0">
            <a:spAutoFit/>
          </a:bodyPr>
          <a:lstStyle/>
          <a:p>
            <a:endParaRPr lang="en-US" sz="1333" b="1">
              <a:solidFill>
                <a:schemeClr val="tx2"/>
              </a:solidFill>
            </a:endParaRPr>
          </a:p>
        </p:txBody>
      </p:sp>
      <p:sp>
        <p:nvSpPr>
          <p:cNvPr id="10" name="Text Box 22"/>
          <p:cNvSpPr txBox="1">
            <a:spLocks noChangeArrowheads="1"/>
          </p:cNvSpPr>
          <p:nvPr/>
        </p:nvSpPr>
        <p:spPr bwMode="auto">
          <a:xfrm>
            <a:off x="7213600" y="3808095"/>
            <a:ext cx="4668320" cy="451534"/>
          </a:xfrm>
          <a:prstGeom prst="rect">
            <a:avLst/>
          </a:prstGeom>
          <a:solidFill>
            <a:schemeClr val="bg1"/>
          </a:solidFill>
          <a:ln w="9525">
            <a:noFill/>
            <a:miter lim="800000"/>
            <a:headEnd/>
            <a:tailEnd/>
          </a:ln>
        </p:spPr>
        <p:txBody>
          <a:bodyPr wrap="square" lIns="0" tIns="121920" rIns="0" bIns="0">
            <a:spAutoFit/>
          </a:bodyPr>
          <a:lstStyle/>
          <a:p>
            <a:r>
              <a:rPr lang="en-US" sz="1067" b="1">
                <a:solidFill>
                  <a:schemeClr val="tx2"/>
                </a:solidFill>
              </a:rPr>
              <a:t>MATLAB app for automating the detection, annotation, and analysis of dendritic spines.</a:t>
            </a:r>
          </a:p>
        </p:txBody>
      </p:sp>
      <p:sp>
        <p:nvSpPr>
          <p:cNvPr id="4" name="TextBox 3">
            <a:extLst>
              <a:ext uri="{FF2B5EF4-FFF2-40B4-BE49-F238E27FC236}">
                <a16:creationId xmlns:a16="http://schemas.microsoft.com/office/drawing/2014/main" id="{09714DB2-A0C9-4F31-8185-013DA89E8419}"/>
              </a:ext>
            </a:extLst>
          </p:cNvPr>
          <p:cNvSpPr txBox="1"/>
          <p:nvPr/>
        </p:nvSpPr>
        <p:spPr>
          <a:xfrm>
            <a:off x="203200" y="6273800"/>
            <a:ext cx="2032000" cy="297454"/>
          </a:xfrm>
          <a:prstGeom prst="rect">
            <a:avLst/>
          </a:prstGeom>
          <a:noFill/>
        </p:spPr>
        <p:txBody>
          <a:bodyPr wrap="square" rtlCol="0">
            <a:spAutoFit/>
          </a:bodyPr>
          <a:lstStyle/>
          <a:p>
            <a:r>
              <a:rPr lang="en-US" sz="1333">
                <a:latin typeface="Arial" pitchFamily="34" charset="0"/>
                <a:cs typeface="Arial" pitchFamily="34" charset="0"/>
                <a:hlinkClick r:id="rId3"/>
              </a:rPr>
              <a:t>Link to article</a:t>
            </a:r>
            <a:endParaRPr lang="en-US" sz="1333">
              <a:latin typeface="Arial" pitchFamily="34" charset="0"/>
              <a:cs typeface="Arial" pitchFamily="34" charset="0"/>
            </a:endParaRPr>
          </a:p>
        </p:txBody>
      </p:sp>
      <p:pic>
        <p:nvPicPr>
          <p:cNvPr id="6" name="Picture 5">
            <a:extLst>
              <a:ext uri="{FF2B5EF4-FFF2-40B4-BE49-F238E27FC236}">
                <a16:creationId xmlns:a16="http://schemas.microsoft.com/office/drawing/2014/main" id="{DE3820EF-01AF-451F-BCE7-F651B6772664}"/>
              </a:ext>
            </a:extLst>
          </p:cNvPr>
          <p:cNvPicPr>
            <a:picLocks noChangeAspect="1"/>
          </p:cNvPicPr>
          <p:nvPr/>
        </p:nvPicPr>
        <p:blipFill>
          <a:blip r:embed="rId4"/>
          <a:stretch>
            <a:fillRect/>
          </a:stretch>
        </p:blipFill>
        <p:spPr>
          <a:xfrm>
            <a:off x="7213600" y="1370724"/>
            <a:ext cx="4668320" cy="2492883"/>
          </a:xfrm>
          <a:prstGeom prst="rect">
            <a:avLst/>
          </a:prstGeom>
          <a:ln w="19050">
            <a:solidFill>
              <a:srgbClr val="024C84"/>
            </a:solidFill>
          </a:ln>
        </p:spPr>
      </p:pic>
    </p:spTree>
    <p:extLst>
      <p:ext uri="{BB962C8B-B14F-4D97-AF65-F5344CB8AC3E}">
        <p14:creationId xmlns:p14="http://schemas.microsoft.com/office/powerpoint/2010/main" val="1060380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8D9C4-7573-4494-925A-3BB4D80C21C1}"/>
              </a:ext>
            </a:extLst>
          </p:cNvPr>
          <p:cNvSpPr>
            <a:spLocks noGrp="1"/>
          </p:cNvSpPr>
          <p:nvPr>
            <p:ph type="title"/>
          </p:nvPr>
        </p:nvSpPr>
        <p:spPr/>
        <p:txBody>
          <a:bodyPr/>
          <a:lstStyle/>
          <a:p>
            <a:r>
              <a:rPr lang="en-US"/>
              <a:t>TO DO</a:t>
            </a:r>
          </a:p>
        </p:txBody>
      </p:sp>
      <p:sp>
        <p:nvSpPr>
          <p:cNvPr id="3" name="Content Placeholder 2">
            <a:extLst>
              <a:ext uri="{FF2B5EF4-FFF2-40B4-BE49-F238E27FC236}">
                <a16:creationId xmlns:a16="http://schemas.microsoft.com/office/drawing/2014/main" id="{661E9CA5-AAB4-4118-B7AA-EF8162CFCC29}"/>
              </a:ext>
            </a:extLst>
          </p:cNvPr>
          <p:cNvSpPr>
            <a:spLocks noGrp="1"/>
          </p:cNvSpPr>
          <p:nvPr>
            <p:ph idx="1"/>
          </p:nvPr>
        </p:nvSpPr>
        <p:spPr>
          <a:xfrm>
            <a:off x="609602" y="1600200"/>
            <a:ext cx="7934670" cy="4648200"/>
          </a:xfrm>
        </p:spPr>
        <p:txBody>
          <a:bodyPr/>
          <a:lstStyle/>
          <a:p>
            <a:r>
              <a:rPr lang="en-US" sz="2800" dirty="0"/>
              <a:t>Go to </a:t>
            </a:r>
            <a:r>
              <a:rPr lang="en-US" sz="2800" dirty="0">
                <a:hlinkClick r:id="rId2"/>
              </a:rPr>
              <a:t>https://matlabacademy.mathworks.com/</a:t>
            </a:r>
            <a:r>
              <a:rPr lang="en-US" sz="2800" dirty="0"/>
              <a:t> </a:t>
            </a:r>
          </a:p>
          <a:p>
            <a:r>
              <a:rPr lang="en-US" sz="2800" dirty="0"/>
              <a:t>Log in to your MathWorks account</a:t>
            </a:r>
          </a:p>
          <a:p>
            <a:r>
              <a:rPr lang="en-US" sz="2800" dirty="0"/>
              <a:t>Launch Computer Vision Onramp</a:t>
            </a:r>
          </a:p>
        </p:txBody>
      </p:sp>
      <p:pic>
        <p:nvPicPr>
          <p:cNvPr id="5" name="Picture 4">
            <a:extLst>
              <a:ext uri="{FF2B5EF4-FFF2-40B4-BE49-F238E27FC236}">
                <a16:creationId xmlns:a16="http://schemas.microsoft.com/office/drawing/2014/main" id="{B461F36B-DED9-73B7-6019-D2FA07D547A5}"/>
              </a:ext>
            </a:extLst>
          </p:cNvPr>
          <p:cNvPicPr>
            <a:picLocks noChangeAspect="1"/>
          </p:cNvPicPr>
          <p:nvPr/>
        </p:nvPicPr>
        <p:blipFill>
          <a:blip r:embed="rId3"/>
          <a:stretch>
            <a:fillRect/>
          </a:stretch>
        </p:blipFill>
        <p:spPr>
          <a:xfrm>
            <a:off x="1775520" y="3890381"/>
            <a:ext cx="7521592" cy="1127858"/>
          </a:xfrm>
          <a:prstGeom prst="rect">
            <a:avLst/>
          </a:prstGeom>
        </p:spPr>
      </p:pic>
    </p:spTree>
    <p:extLst>
      <p:ext uri="{BB962C8B-B14F-4D97-AF65-F5344CB8AC3E}">
        <p14:creationId xmlns:p14="http://schemas.microsoft.com/office/powerpoint/2010/main" val="2796001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41FD0-2F9C-4F9E-9141-182623E9C71A}"/>
              </a:ext>
            </a:extLst>
          </p:cNvPr>
          <p:cNvSpPr>
            <a:spLocks noGrp="1"/>
          </p:cNvSpPr>
          <p:nvPr>
            <p:ph type="title"/>
          </p:nvPr>
        </p:nvSpPr>
        <p:spPr/>
        <p:txBody>
          <a:bodyPr/>
          <a:lstStyle/>
          <a:p>
            <a:r>
              <a:rPr lang="en-US"/>
              <a:t>Prizes</a:t>
            </a:r>
          </a:p>
        </p:txBody>
      </p:sp>
      <p:sp>
        <p:nvSpPr>
          <p:cNvPr id="3" name="Content Placeholder 2">
            <a:extLst>
              <a:ext uri="{FF2B5EF4-FFF2-40B4-BE49-F238E27FC236}">
                <a16:creationId xmlns:a16="http://schemas.microsoft.com/office/drawing/2014/main" id="{CE9F4404-136F-49AD-BA7E-BB35D571FD73}"/>
              </a:ext>
            </a:extLst>
          </p:cNvPr>
          <p:cNvSpPr>
            <a:spLocks noGrp="1"/>
          </p:cNvSpPr>
          <p:nvPr>
            <p:ph idx="1"/>
          </p:nvPr>
        </p:nvSpPr>
        <p:spPr>
          <a:xfrm>
            <a:off x="609602" y="1600200"/>
            <a:ext cx="10769600" cy="1066800"/>
          </a:xfrm>
        </p:spPr>
        <p:txBody>
          <a:bodyPr/>
          <a:lstStyle/>
          <a:p>
            <a:r>
              <a:rPr lang="en-US" dirty="0"/>
              <a:t>Complete at least 50% of Computer Vision Onramp to be eligible for any prize</a:t>
            </a:r>
          </a:p>
          <a:p>
            <a:pPr lvl="1"/>
            <a:r>
              <a:rPr lang="en-US" dirty="0"/>
              <a:t>Bring your laptop when you come to collect the prize</a:t>
            </a:r>
          </a:p>
          <a:p>
            <a:endParaRPr lang="en-US" dirty="0"/>
          </a:p>
          <a:p>
            <a:pPr marL="458340" lvl="1" indent="0">
              <a:buNone/>
            </a:pPr>
            <a:endParaRPr lang="en-US" dirty="0"/>
          </a:p>
        </p:txBody>
      </p:sp>
      <p:sp>
        <p:nvSpPr>
          <p:cNvPr id="4" name="Title 1">
            <a:extLst>
              <a:ext uri="{FF2B5EF4-FFF2-40B4-BE49-F238E27FC236}">
                <a16:creationId xmlns:a16="http://schemas.microsoft.com/office/drawing/2014/main" id="{B167A36E-45EB-4348-B4E6-156A3B3295F8}"/>
              </a:ext>
            </a:extLst>
          </p:cNvPr>
          <p:cNvSpPr txBox="1">
            <a:spLocks/>
          </p:cNvSpPr>
          <p:nvPr/>
        </p:nvSpPr>
        <p:spPr>
          <a:xfrm>
            <a:off x="609602" y="3352800"/>
            <a:ext cx="10769600" cy="990600"/>
          </a:xfrm>
          <a:prstGeom prst="rect">
            <a:avLst/>
          </a:prstGeom>
        </p:spPr>
        <p:txBody>
          <a:bodyPr vert="horz" lIns="91440" tIns="45720" rIns="91440" bIns="45720" rtlCol="0" anchor="t" anchorCtr="0">
            <a:noAutofit/>
          </a:bodyPr>
          <a:lstStyle>
            <a:lvl1pPr algn="l" defTabSz="916680" rtl="0" eaLnBrk="1" latinLnBrk="0" hangingPunct="1">
              <a:spcBef>
                <a:spcPct val="0"/>
              </a:spcBef>
              <a:buNone/>
              <a:defRPr sz="2800" b="0" kern="1200" baseline="0">
                <a:solidFill>
                  <a:schemeClr val="tx2"/>
                </a:solidFill>
                <a:latin typeface="Arial" pitchFamily="34" charset="0"/>
                <a:ea typeface="+mj-ea"/>
                <a:cs typeface="Arial" pitchFamily="34" charset="0"/>
              </a:defRPr>
            </a:lvl1pPr>
          </a:lstStyle>
          <a:p>
            <a:r>
              <a:rPr lang="en-US"/>
              <a:t>Follow Us on Facebook!</a:t>
            </a:r>
          </a:p>
        </p:txBody>
      </p:sp>
      <p:sp>
        <p:nvSpPr>
          <p:cNvPr id="5" name="Content Placeholder 2">
            <a:extLst>
              <a:ext uri="{FF2B5EF4-FFF2-40B4-BE49-F238E27FC236}">
                <a16:creationId xmlns:a16="http://schemas.microsoft.com/office/drawing/2014/main" id="{C78E7FB7-24B4-4D6C-B2F9-3F4560F4B1C0}"/>
              </a:ext>
            </a:extLst>
          </p:cNvPr>
          <p:cNvSpPr txBox="1">
            <a:spLocks/>
          </p:cNvSpPr>
          <p:nvPr/>
        </p:nvSpPr>
        <p:spPr>
          <a:xfrm>
            <a:off x="609602" y="4876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pPr marL="0" indent="0">
              <a:buNone/>
            </a:pPr>
            <a:endParaRPr lang="en-US"/>
          </a:p>
          <a:p>
            <a:pPr marL="458340" lvl="1" indent="0">
              <a:buFont typeface="Arial" pitchFamily="34" charset="0"/>
              <a:buNone/>
            </a:pPr>
            <a:endParaRPr lang="en-US"/>
          </a:p>
        </p:txBody>
      </p:sp>
      <p:sp>
        <p:nvSpPr>
          <p:cNvPr id="6" name="Content Placeholder 2">
            <a:extLst>
              <a:ext uri="{FF2B5EF4-FFF2-40B4-BE49-F238E27FC236}">
                <a16:creationId xmlns:a16="http://schemas.microsoft.com/office/drawing/2014/main" id="{3B87208A-DAB1-456C-A03E-BA988AB92A90}"/>
              </a:ext>
            </a:extLst>
          </p:cNvPr>
          <p:cNvSpPr txBox="1">
            <a:spLocks/>
          </p:cNvSpPr>
          <p:nvPr/>
        </p:nvSpPr>
        <p:spPr>
          <a:xfrm>
            <a:off x="609602" y="4495800"/>
            <a:ext cx="10769600" cy="1066800"/>
          </a:xfrm>
          <a:prstGeom prst="rect">
            <a:avLst/>
          </a:prstGeom>
        </p:spPr>
        <p:txBody>
          <a:bodyPr vert="horz" lIns="91440" tIns="45720" rIns="91440" bIns="45720" rtlCol="0">
            <a:noAutofit/>
          </a:bodyPr>
          <a:lstStyle>
            <a:lvl1pPr marL="343755" indent="-343755" algn="l" defTabSz="91668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4802" indent="-286462" algn="l" defTabSz="91668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5850" indent="-229170" algn="l" defTabSz="916680" rtl="0" eaLnBrk="1" latinLnBrk="0" hangingPunct="1">
              <a:lnSpc>
                <a:spcPct val="105000"/>
              </a:lnSpc>
              <a:spcBef>
                <a:spcPct val="20000"/>
              </a:spcBef>
              <a:buClr>
                <a:schemeClr val="tx2"/>
              </a:buClr>
              <a:buSzPct val="75000"/>
              <a:buFont typeface="Wingdings" pitchFamily="2" charset="2"/>
              <a:buChar char="§"/>
              <a:defRPr sz="1604" kern="1200">
                <a:solidFill>
                  <a:schemeClr val="tx1"/>
                </a:solidFill>
                <a:latin typeface="Arial" pitchFamily="34" charset="0"/>
                <a:ea typeface="+mn-ea"/>
                <a:cs typeface="Arial" pitchFamily="34" charset="0"/>
              </a:defRPr>
            </a:lvl3pPr>
            <a:lvl4pPr marL="1604190" indent="-229170" algn="l" defTabSz="916680" rtl="0" eaLnBrk="1" latinLnBrk="0" hangingPunct="1">
              <a:lnSpc>
                <a:spcPct val="105000"/>
              </a:lnSpc>
              <a:spcBef>
                <a:spcPct val="20000"/>
              </a:spcBef>
              <a:buFont typeface="Arial" pitchFamily="34" charset="0"/>
              <a:buNone/>
              <a:defRPr sz="1604" kern="1200">
                <a:solidFill>
                  <a:schemeClr val="tx1"/>
                </a:solidFill>
                <a:latin typeface="Arial" pitchFamily="34" charset="0"/>
                <a:ea typeface="+mn-ea"/>
                <a:cs typeface="Arial" pitchFamily="34" charset="0"/>
              </a:defRPr>
            </a:lvl4pPr>
            <a:lvl5pPr marL="2062531" indent="-229170" algn="l" defTabSz="916680" rtl="0" eaLnBrk="1" latinLnBrk="0" hangingPunct="1">
              <a:lnSpc>
                <a:spcPct val="105000"/>
              </a:lnSpc>
              <a:spcBef>
                <a:spcPct val="20000"/>
              </a:spcBef>
              <a:buClr>
                <a:schemeClr val="tx2"/>
              </a:buClr>
              <a:buFont typeface="Arial" pitchFamily="34" charset="0"/>
              <a:buChar char="»"/>
              <a:defRPr sz="1404" kern="1200">
                <a:solidFill>
                  <a:schemeClr val="tx1"/>
                </a:solidFill>
                <a:latin typeface="Arial" pitchFamily="34" charset="0"/>
                <a:ea typeface="+mn-ea"/>
                <a:cs typeface="Arial" pitchFamily="34" charset="0"/>
              </a:defRPr>
            </a:lvl5pPr>
            <a:lvl6pPr marL="252087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6pPr>
            <a:lvl7pPr marL="297921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7pPr>
            <a:lvl8pPr marL="343755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8pPr>
            <a:lvl9pPr marL="3895891" indent="-229170" algn="l" defTabSz="916680" rtl="0" eaLnBrk="1" latinLnBrk="0" hangingPunct="1">
              <a:spcBef>
                <a:spcPct val="20000"/>
              </a:spcBef>
              <a:buFont typeface="Arial" pitchFamily="34" charset="0"/>
              <a:buChar char="•"/>
              <a:defRPr sz="2005" kern="1200">
                <a:solidFill>
                  <a:schemeClr val="tx1"/>
                </a:solidFill>
                <a:latin typeface="+mn-lt"/>
                <a:ea typeface="+mn-ea"/>
                <a:cs typeface="+mn-cs"/>
              </a:defRPr>
            </a:lvl9pPr>
          </a:lstStyle>
          <a:p>
            <a:r>
              <a:rPr lang="en-US"/>
              <a:t>Find us on Facebook at </a:t>
            </a:r>
            <a:r>
              <a:rPr lang="en-US">
                <a:highlight>
                  <a:srgbClr val="FFFF00"/>
                </a:highlight>
              </a:rPr>
              <a:t>[Insert Facebook Group Name] </a:t>
            </a:r>
          </a:p>
          <a:p>
            <a:endParaRPr lang="en-US"/>
          </a:p>
          <a:p>
            <a:pPr marL="458340" lvl="1" indent="0">
              <a:buFont typeface="Arial" pitchFamily="34" charset="0"/>
              <a:buNone/>
            </a:pPr>
            <a:endParaRPr lang="en-US"/>
          </a:p>
        </p:txBody>
      </p:sp>
    </p:spTree>
    <p:extLst>
      <p:ext uri="{BB962C8B-B14F-4D97-AF65-F5344CB8AC3E}">
        <p14:creationId xmlns:p14="http://schemas.microsoft.com/office/powerpoint/2010/main" val="2860195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6600" y="1905000"/>
            <a:ext cx="4648200" cy="4020692"/>
          </a:xfrm>
          <a:prstGeom prst="rect">
            <a:avLst/>
          </a:prstGeom>
        </p:spPr>
      </p:pic>
    </p:spTree>
    <p:extLst>
      <p:ext uri="{BB962C8B-B14F-4D97-AF65-F5344CB8AC3E}">
        <p14:creationId xmlns:p14="http://schemas.microsoft.com/office/powerpoint/2010/main" val="644700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rial"/>
                <a:cs typeface="Arial"/>
              </a:rPr>
              <a:t>Today: </a:t>
            </a:r>
            <a:endParaRPr lang="en-US"/>
          </a:p>
        </p:txBody>
      </p:sp>
      <p:sp>
        <p:nvSpPr>
          <p:cNvPr id="3" name="Content Placeholder 2"/>
          <p:cNvSpPr>
            <a:spLocks noGrp="1"/>
          </p:cNvSpPr>
          <p:nvPr>
            <p:ph idx="1"/>
          </p:nvPr>
        </p:nvSpPr>
        <p:spPr/>
        <p:txBody>
          <a:bodyPr vert="horz" lIns="91440" tIns="45720" rIns="91440" bIns="45720" rtlCol="0" anchor="t">
            <a:noAutofit/>
          </a:bodyPr>
          <a:lstStyle/>
          <a:p>
            <a:pPr marL="343535" indent="-343535"/>
            <a:r>
              <a:rPr lang="en-US" dirty="0">
                <a:highlight>
                  <a:srgbClr val="FFFF00"/>
                </a:highlight>
              </a:rPr>
              <a:t>6:15 pm – 6.30 pm</a:t>
            </a:r>
            <a:r>
              <a:rPr lang="en-US" dirty="0"/>
              <a:t>: Set-up</a:t>
            </a:r>
          </a:p>
          <a:p>
            <a:pPr marL="744220" lvl="1" indent="-286385"/>
            <a:r>
              <a:rPr lang="en-US" dirty="0"/>
              <a:t>Intro to Computer Vision	</a:t>
            </a:r>
          </a:p>
          <a:p>
            <a:pPr marL="744220" lvl="1" indent="-286385"/>
            <a:r>
              <a:rPr lang="en-US" dirty="0"/>
              <a:t>Create MathWorks account</a:t>
            </a:r>
          </a:p>
          <a:p>
            <a:pPr marL="744220" lvl="1" indent="-286385"/>
            <a:r>
              <a:rPr lang="en-US" dirty="0"/>
              <a:t>Log in to Computer Vision Onramp / Test MATLAB Online</a:t>
            </a:r>
          </a:p>
          <a:p>
            <a:pPr marL="343535" indent="-343535"/>
            <a:r>
              <a:rPr lang="en-US" dirty="0">
                <a:highlight>
                  <a:srgbClr val="FFFF00"/>
                </a:highlight>
              </a:rPr>
              <a:t>6.30 pm – 8.00 pm</a:t>
            </a:r>
            <a:r>
              <a:rPr lang="en-US" dirty="0"/>
              <a:t>: Computer Vision Onramp (on your own)</a:t>
            </a:r>
          </a:p>
          <a:p>
            <a:pPr marL="744220" lvl="1" indent="-286385"/>
            <a:endParaRPr lang="en-US" dirty="0"/>
          </a:p>
          <a:p>
            <a:pPr marL="744220" lvl="1" indent="-286385"/>
            <a:endParaRPr lang="en-US" dirty="0"/>
          </a:p>
        </p:txBody>
      </p:sp>
    </p:spTree>
    <p:extLst>
      <p:ext uri="{BB962C8B-B14F-4D97-AF65-F5344CB8AC3E}">
        <p14:creationId xmlns:p14="http://schemas.microsoft.com/office/powerpoint/2010/main" val="441996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91FED-D5B8-4956-87E9-F79B1B0654CC}"/>
              </a:ext>
            </a:extLst>
          </p:cNvPr>
          <p:cNvSpPr>
            <a:spLocks noGrp="1"/>
          </p:cNvSpPr>
          <p:nvPr>
            <p:ph type="title"/>
          </p:nvPr>
        </p:nvSpPr>
        <p:spPr>
          <a:xfrm>
            <a:off x="609602" y="457200"/>
            <a:ext cx="10769600" cy="667544"/>
          </a:xfrm>
        </p:spPr>
        <p:txBody>
          <a:bodyPr/>
          <a:lstStyle/>
          <a:p>
            <a:r>
              <a:rPr lang="en-US" dirty="0"/>
              <a:t>Agenda</a:t>
            </a:r>
          </a:p>
        </p:txBody>
      </p:sp>
      <p:sp>
        <p:nvSpPr>
          <p:cNvPr id="4" name="TextBox 3">
            <a:extLst>
              <a:ext uri="{FF2B5EF4-FFF2-40B4-BE49-F238E27FC236}">
                <a16:creationId xmlns:a16="http://schemas.microsoft.com/office/drawing/2014/main" id="{9CE0F871-11FC-9C73-F13E-877E3CD46BBF}"/>
              </a:ext>
            </a:extLst>
          </p:cNvPr>
          <p:cNvSpPr txBox="1"/>
          <p:nvPr/>
        </p:nvSpPr>
        <p:spPr>
          <a:xfrm>
            <a:off x="609602" y="1465312"/>
            <a:ext cx="7992888" cy="3416320"/>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IN" sz="2400" dirty="0">
                <a:latin typeface="Arial"/>
                <a:cs typeface="Arial"/>
              </a:rPr>
              <a:t>What is Computer Vision</a:t>
            </a:r>
          </a:p>
          <a:p>
            <a:pPr marL="342900" indent="-342900">
              <a:buFont typeface="Arial" panose="020B0604020202020204" pitchFamily="34" charset="0"/>
              <a:buChar char="•"/>
            </a:pPr>
            <a:endParaRPr lang="en-IN" sz="2400" dirty="0">
              <a:latin typeface="Arial" pitchFamily="34" charset="0"/>
              <a:cs typeface="Arial" pitchFamily="34" charset="0"/>
            </a:endParaRPr>
          </a:p>
          <a:p>
            <a:pPr marL="342900" indent="-342900">
              <a:buFont typeface="Arial" panose="020B0604020202020204" pitchFamily="34" charset="0"/>
              <a:buChar char="•"/>
            </a:pPr>
            <a:r>
              <a:rPr lang="en-IN" sz="2400" dirty="0">
                <a:latin typeface="Arial" pitchFamily="34" charset="0"/>
                <a:cs typeface="Arial" pitchFamily="34" charset="0"/>
              </a:rPr>
              <a:t>App based workflow</a:t>
            </a:r>
          </a:p>
          <a:p>
            <a:pPr marL="342900" indent="-342900">
              <a:buFont typeface="Arial" panose="020B0604020202020204" pitchFamily="34" charset="0"/>
              <a:buChar char="•"/>
            </a:pPr>
            <a:endParaRPr lang="en-IN" sz="2400" dirty="0">
              <a:latin typeface="Arial" pitchFamily="34" charset="0"/>
              <a:cs typeface="Arial" pitchFamily="34" charset="0"/>
            </a:endParaRPr>
          </a:p>
          <a:p>
            <a:pPr marL="342900" indent="-342900">
              <a:buFont typeface="Arial" panose="020B0604020202020204" pitchFamily="34" charset="0"/>
              <a:buChar char="•"/>
            </a:pPr>
            <a:r>
              <a:rPr lang="en-IN" sz="2400" dirty="0">
                <a:latin typeface="Arial" pitchFamily="34" charset="0"/>
                <a:cs typeface="Arial" pitchFamily="34" charset="0"/>
              </a:rPr>
              <a:t>Image segmentation and morphology</a:t>
            </a:r>
          </a:p>
          <a:p>
            <a:pPr marL="342900" indent="-342900">
              <a:buFont typeface="Arial" panose="020B0604020202020204" pitchFamily="34" charset="0"/>
              <a:buChar char="•"/>
            </a:pPr>
            <a:endParaRPr lang="en-IN" sz="2400" dirty="0">
              <a:latin typeface="Arial" pitchFamily="34" charset="0"/>
              <a:cs typeface="Arial" pitchFamily="34" charset="0"/>
            </a:endParaRPr>
          </a:p>
          <a:p>
            <a:pPr marL="342900" indent="-342900">
              <a:buFont typeface="Arial" panose="020B0604020202020204" pitchFamily="34" charset="0"/>
              <a:buChar char="•"/>
            </a:pPr>
            <a:r>
              <a:rPr lang="en-IN" sz="2400" dirty="0">
                <a:latin typeface="Arial" pitchFamily="34" charset="0"/>
                <a:cs typeface="Arial" pitchFamily="34" charset="0"/>
              </a:rPr>
              <a:t>Object detection and tracking</a:t>
            </a:r>
          </a:p>
          <a:p>
            <a:pPr marL="342900" indent="-342900">
              <a:buFont typeface="Arial" panose="020B0604020202020204" pitchFamily="34" charset="0"/>
              <a:buChar char="•"/>
            </a:pPr>
            <a:endParaRPr lang="en-IN" sz="2400" dirty="0">
              <a:latin typeface="Arial" pitchFamily="34" charset="0"/>
              <a:cs typeface="Arial" pitchFamily="34" charset="0"/>
            </a:endParaRPr>
          </a:p>
          <a:p>
            <a:pPr marL="342900" indent="-342900">
              <a:buFont typeface="Arial" panose="020B0604020202020204" pitchFamily="34" charset="0"/>
              <a:buChar char="•"/>
            </a:pPr>
            <a:r>
              <a:rPr lang="en-IN" sz="2400" dirty="0">
                <a:latin typeface="Arial" pitchFamily="34" charset="0"/>
                <a:cs typeface="Arial" pitchFamily="34" charset="0"/>
              </a:rPr>
              <a:t>Summary</a:t>
            </a:r>
          </a:p>
        </p:txBody>
      </p:sp>
    </p:spTree>
    <p:extLst>
      <p:ext uri="{BB962C8B-B14F-4D97-AF65-F5344CB8AC3E}">
        <p14:creationId xmlns:p14="http://schemas.microsoft.com/office/powerpoint/2010/main" val="1566870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ABA41-160E-ED18-7605-60B13C42E018}"/>
              </a:ext>
            </a:extLst>
          </p:cNvPr>
          <p:cNvSpPr>
            <a:spLocks noGrp="1"/>
          </p:cNvSpPr>
          <p:nvPr>
            <p:ph type="title"/>
          </p:nvPr>
        </p:nvSpPr>
        <p:spPr>
          <a:xfrm>
            <a:off x="3575720" y="2564904"/>
            <a:ext cx="5040560" cy="990600"/>
          </a:xfrm>
        </p:spPr>
        <p:txBody>
          <a:bodyPr/>
          <a:lstStyle/>
          <a:p>
            <a:r>
              <a:rPr lang="en-IN" sz="3200" dirty="0"/>
              <a:t>What is Computer Vision?</a:t>
            </a:r>
          </a:p>
        </p:txBody>
      </p:sp>
    </p:spTree>
    <p:extLst>
      <p:ext uri="{BB962C8B-B14F-4D97-AF65-F5344CB8AC3E}">
        <p14:creationId xmlns:p14="http://schemas.microsoft.com/office/powerpoint/2010/main" val="394393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97F0B64C-C608-4483-AC3D-ED572B2F9B48}"/>
              </a:ext>
            </a:extLst>
          </p:cNvPr>
          <p:cNvSpPr/>
          <p:nvPr/>
        </p:nvSpPr>
        <p:spPr>
          <a:xfrm>
            <a:off x="9533195" y="2612243"/>
            <a:ext cx="2029968"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itchFamily="34" charset="0"/>
                <a:cs typeface="Arial" pitchFamily="34" charset="0"/>
              </a:rPr>
              <a:t>Labeling</a:t>
            </a:r>
          </a:p>
        </p:txBody>
      </p:sp>
      <p:pic>
        <p:nvPicPr>
          <p:cNvPr id="13" name="Picture 12" descr="A picture containing sky, outdoor, transport, watercraft&#10;&#10;Description automatically generated">
            <a:hlinkClick r:id="rId3"/>
            <a:extLst>
              <a:ext uri="{FF2B5EF4-FFF2-40B4-BE49-F238E27FC236}">
                <a16:creationId xmlns:a16="http://schemas.microsoft.com/office/drawing/2014/main" id="{0A77C061-E625-4336-9301-04443FE59DF0}"/>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9566054" y="1314773"/>
            <a:ext cx="1975104" cy="1280160"/>
          </a:xfrm>
          <a:prstGeom prst="rect">
            <a:avLst/>
          </a:prstGeom>
          <a:ln w="28575">
            <a:solidFill>
              <a:schemeClr val="accent1"/>
            </a:solidFill>
          </a:ln>
        </p:spPr>
      </p:pic>
      <p:pic>
        <p:nvPicPr>
          <p:cNvPr id="85" name="Picture 84" descr="A picture containing calendar&#10;&#10;Description automatically generated">
            <a:hlinkClick r:id="rId5"/>
            <a:extLst>
              <a:ext uri="{FF2B5EF4-FFF2-40B4-BE49-F238E27FC236}">
                <a16:creationId xmlns:a16="http://schemas.microsoft.com/office/drawing/2014/main" id="{254A4479-1C8A-4142-A9D8-9B3955A8B6A5}"/>
              </a:ext>
            </a:extLst>
          </p:cNvPr>
          <p:cNvPicPr>
            <a:picLocks/>
          </p:cNvPicPr>
          <p:nvPr/>
        </p:nvPicPr>
        <p:blipFill rotWithShape="1">
          <a:blip r:embed="rId6" cstate="print">
            <a:extLst>
              <a:ext uri="{28A0092B-C50C-407E-A947-70E740481C1C}">
                <a14:useLocalDpi xmlns:a14="http://schemas.microsoft.com/office/drawing/2010/main" val="0"/>
              </a:ext>
            </a:extLst>
          </a:blip>
          <a:srcRect l="7726" t="5015" r="7879" b="10778"/>
          <a:stretch/>
        </p:blipFill>
        <p:spPr>
          <a:xfrm>
            <a:off x="6293402" y="1314773"/>
            <a:ext cx="2651760" cy="1280160"/>
          </a:xfrm>
          <a:prstGeom prst="rect">
            <a:avLst/>
          </a:prstGeom>
          <a:ln w="28575">
            <a:solidFill>
              <a:schemeClr val="accent1"/>
            </a:solidFill>
          </a:ln>
        </p:spPr>
      </p:pic>
      <p:sp>
        <p:nvSpPr>
          <p:cNvPr id="86" name="Rectangle 85">
            <a:extLst>
              <a:ext uri="{FF2B5EF4-FFF2-40B4-BE49-F238E27FC236}">
                <a16:creationId xmlns:a16="http://schemas.microsoft.com/office/drawing/2014/main" id="{86AA228D-2516-4FD8-97A3-8A4712A4A84E}"/>
              </a:ext>
            </a:extLst>
          </p:cNvPr>
          <p:cNvSpPr/>
          <p:nvPr/>
        </p:nvSpPr>
        <p:spPr>
          <a:xfrm>
            <a:off x="6268359" y="2610779"/>
            <a:ext cx="2706624"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Camera Calibration</a:t>
            </a:r>
          </a:p>
        </p:txBody>
      </p:sp>
      <p:sp>
        <p:nvSpPr>
          <p:cNvPr id="3" name="Title 2"/>
          <p:cNvSpPr>
            <a:spLocks noGrp="1"/>
          </p:cNvSpPr>
          <p:nvPr>
            <p:ph type="title"/>
          </p:nvPr>
        </p:nvSpPr>
        <p:spPr/>
        <p:txBody>
          <a:bodyPr/>
          <a:lstStyle/>
          <a:p>
            <a:r>
              <a:rPr lang="en-US" dirty="0"/>
              <a:t>Image Processing</a:t>
            </a:r>
            <a:r>
              <a:rPr lang="en-US" dirty="0">
                <a:solidFill>
                  <a:schemeClr val="tx1"/>
                </a:solidFill>
              </a:rPr>
              <a:t> and </a:t>
            </a:r>
            <a:r>
              <a:rPr lang="en-US" dirty="0">
                <a:solidFill>
                  <a:schemeClr val="accent1"/>
                </a:solidFill>
              </a:rPr>
              <a:t>Computer Vision </a:t>
            </a:r>
            <a:r>
              <a:rPr lang="en-US" dirty="0">
                <a:solidFill>
                  <a:schemeClr val="tx1"/>
                </a:solidFill>
              </a:rPr>
              <a:t>Techniques</a:t>
            </a:r>
          </a:p>
        </p:txBody>
      </p:sp>
      <p:sp>
        <p:nvSpPr>
          <p:cNvPr id="57" name="Rectangle 56">
            <a:extLst>
              <a:ext uri="{FF2B5EF4-FFF2-40B4-BE49-F238E27FC236}">
                <a16:creationId xmlns:a16="http://schemas.microsoft.com/office/drawing/2014/main" id="{769F32FC-F698-4DB8-ABCD-27AEAD6AF654}"/>
              </a:ext>
            </a:extLst>
          </p:cNvPr>
          <p:cNvSpPr/>
          <p:nvPr/>
        </p:nvSpPr>
        <p:spPr>
          <a:xfrm>
            <a:off x="1172935" y="4372854"/>
            <a:ext cx="202996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itchFamily="34" charset="0"/>
                <a:cs typeface="Arial" pitchFamily="34" charset="0"/>
              </a:rPr>
              <a:t>Morphology</a:t>
            </a:r>
          </a:p>
        </p:txBody>
      </p:sp>
      <p:pic>
        <p:nvPicPr>
          <p:cNvPr id="48" name="Picture 47" descr="A picture containing flower, plant&#10;&#10;Description automatically generated">
            <a:hlinkClick r:id="rId7"/>
            <a:extLst>
              <a:ext uri="{FF2B5EF4-FFF2-40B4-BE49-F238E27FC236}">
                <a16:creationId xmlns:a16="http://schemas.microsoft.com/office/drawing/2014/main" id="{DDA0639B-4C11-41CA-89F5-40EEB32FEA5D}"/>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3744959" y="1319730"/>
            <a:ext cx="1975104" cy="1280160"/>
          </a:xfrm>
          <a:prstGeom prst="rect">
            <a:avLst/>
          </a:prstGeom>
          <a:ln w="28575">
            <a:solidFill>
              <a:schemeClr val="tx2"/>
            </a:solidFill>
          </a:ln>
        </p:spPr>
      </p:pic>
      <p:sp>
        <p:nvSpPr>
          <p:cNvPr id="61" name="Rectangle 60">
            <a:extLst>
              <a:ext uri="{FF2B5EF4-FFF2-40B4-BE49-F238E27FC236}">
                <a16:creationId xmlns:a16="http://schemas.microsoft.com/office/drawing/2014/main" id="{AAA341B4-6BE9-4F53-A123-EEBCF55EE116}"/>
              </a:ext>
            </a:extLst>
          </p:cNvPr>
          <p:cNvSpPr/>
          <p:nvPr/>
        </p:nvSpPr>
        <p:spPr>
          <a:xfrm>
            <a:off x="3712955" y="2611589"/>
            <a:ext cx="202996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Edge Detection</a:t>
            </a:r>
          </a:p>
        </p:txBody>
      </p:sp>
      <p:pic>
        <p:nvPicPr>
          <p:cNvPr id="50" name="Picture 49" descr="A group of colorful eggs&#10;&#10;Description automatically generated with low confidence">
            <a:hlinkClick r:id="rId9"/>
            <a:extLst>
              <a:ext uri="{FF2B5EF4-FFF2-40B4-BE49-F238E27FC236}">
                <a16:creationId xmlns:a16="http://schemas.microsoft.com/office/drawing/2014/main" id="{82A65D8B-155B-40C1-85A5-13AADABB2745}"/>
              </a:ext>
            </a:extLst>
          </p:cNvPr>
          <p:cNvPicPr>
            <a:picLocks/>
          </p:cNvPicPr>
          <p:nvPr/>
        </p:nvPicPr>
        <p:blipFill rotWithShape="1">
          <a:blip r:embed="rId10" cstate="print">
            <a:extLst>
              <a:ext uri="{28A0092B-C50C-407E-A947-70E740481C1C}">
                <a14:useLocalDpi xmlns:a14="http://schemas.microsoft.com/office/drawing/2010/main" val="0"/>
              </a:ext>
            </a:extLst>
          </a:blip>
          <a:srcRect l="10125" t="5179" r="10190" b="11145"/>
          <a:stretch/>
        </p:blipFill>
        <p:spPr>
          <a:xfrm>
            <a:off x="1195739" y="1314773"/>
            <a:ext cx="1975104" cy="1280160"/>
          </a:xfrm>
          <a:prstGeom prst="rect">
            <a:avLst/>
          </a:prstGeom>
          <a:ln w="28575">
            <a:solidFill>
              <a:schemeClr val="tx2"/>
            </a:solidFill>
          </a:ln>
        </p:spPr>
      </p:pic>
      <p:sp>
        <p:nvSpPr>
          <p:cNvPr id="64" name="Rectangle 63">
            <a:extLst>
              <a:ext uri="{FF2B5EF4-FFF2-40B4-BE49-F238E27FC236}">
                <a16:creationId xmlns:a16="http://schemas.microsoft.com/office/drawing/2014/main" id="{3B072FCD-8505-4DAC-9DCC-776D28529B2B}"/>
              </a:ext>
            </a:extLst>
          </p:cNvPr>
          <p:cNvSpPr/>
          <p:nvPr/>
        </p:nvSpPr>
        <p:spPr>
          <a:xfrm>
            <a:off x="1165735" y="2615306"/>
            <a:ext cx="202996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Segmentation</a:t>
            </a:r>
          </a:p>
        </p:txBody>
      </p:sp>
      <p:pic>
        <p:nvPicPr>
          <p:cNvPr id="66" name="Picture 65" descr="A picture containing text, road, tree, outdoor&#10;&#10;Description automatically generated">
            <a:hlinkClick r:id="rId11"/>
            <a:extLst>
              <a:ext uri="{FF2B5EF4-FFF2-40B4-BE49-F238E27FC236}">
                <a16:creationId xmlns:a16="http://schemas.microsoft.com/office/drawing/2014/main" id="{669EB44B-FDCA-49A5-AEB4-AF2A6ABE9CBF}"/>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6312125" y="4847298"/>
            <a:ext cx="2651760" cy="1280160"/>
          </a:xfrm>
          <a:prstGeom prst="rect">
            <a:avLst/>
          </a:prstGeom>
          <a:ln w="28575">
            <a:solidFill>
              <a:schemeClr val="accent1"/>
            </a:solidFill>
          </a:ln>
        </p:spPr>
      </p:pic>
      <p:sp>
        <p:nvSpPr>
          <p:cNvPr id="67" name="Rectangle 66">
            <a:extLst>
              <a:ext uri="{FF2B5EF4-FFF2-40B4-BE49-F238E27FC236}">
                <a16:creationId xmlns:a16="http://schemas.microsoft.com/office/drawing/2014/main" id="{6296B60C-FCB7-40A3-BF6F-80328F037EFE}"/>
              </a:ext>
            </a:extLst>
          </p:cNvPr>
          <p:cNvSpPr/>
          <p:nvPr/>
        </p:nvSpPr>
        <p:spPr>
          <a:xfrm>
            <a:off x="6288786" y="6144768"/>
            <a:ext cx="2706624"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Object Detection</a:t>
            </a:r>
          </a:p>
        </p:txBody>
      </p:sp>
      <p:sp>
        <p:nvSpPr>
          <p:cNvPr id="68" name="Rectangle 67">
            <a:extLst>
              <a:ext uri="{FF2B5EF4-FFF2-40B4-BE49-F238E27FC236}">
                <a16:creationId xmlns:a16="http://schemas.microsoft.com/office/drawing/2014/main" id="{1D98BC24-659B-41DB-B677-7C3F224AB94F}"/>
              </a:ext>
            </a:extLst>
          </p:cNvPr>
          <p:cNvSpPr/>
          <p:nvPr/>
        </p:nvSpPr>
        <p:spPr>
          <a:xfrm>
            <a:off x="6268359" y="4376371"/>
            <a:ext cx="2715768"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Feature Detection</a:t>
            </a:r>
          </a:p>
        </p:txBody>
      </p:sp>
      <p:pic>
        <p:nvPicPr>
          <p:cNvPr id="71" name="Picture 70" descr="Graphical user interface&#10;&#10;Description automatically generated with medium confidence">
            <a:hlinkClick r:id="rId13"/>
            <a:extLst>
              <a:ext uri="{FF2B5EF4-FFF2-40B4-BE49-F238E27FC236}">
                <a16:creationId xmlns:a16="http://schemas.microsoft.com/office/drawing/2014/main" id="{7E644FFF-944B-4AA1-B152-F637ABA3F31A}"/>
              </a:ext>
            </a:extLst>
          </p:cNvPr>
          <p:cNvPicPr>
            <a:picLocks/>
          </p:cNvPicPr>
          <p:nvPr/>
        </p:nvPicPr>
        <p:blipFill rotWithShape="1">
          <a:blip r:embed="rId14">
            <a:extLst>
              <a:ext uri="{28A0092B-C50C-407E-A947-70E740481C1C}">
                <a14:useLocalDpi xmlns:a14="http://schemas.microsoft.com/office/drawing/2010/main" val="0"/>
              </a:ext>
            </a:extLst>
          </a:blip>
          <a:srcRect l="3412" t="20780" r="4065" b="18161"/>
          <a:stretch/>
        </p:blipFill>
        <p:spPr>
          <a:xfrm>
            <a:off x="6302991" y="3081705"/>
            <a:ext cx="2651760" cy="1280160"/>
          </a:xfrm>
          <a:prstGeom prst="rect">
            <a:avLst/>
          </a:prstGeom>
          <a:ln w="28575">
            <a:solidFill>
              <a:schemeClr val="accent1"/>
            </a:solidFill>
          </a:ln>
        </p:spPr>
      </p:pic>
      <p:pic>
        <p:nvPicPr>
          <p:cNvPr id="73" name="Picture 72" descr="A picture containing living, furniture, porch&#10;&#10;Description automatically generated">
            <a:hlinkClick r:id="rId15"/>
            <a:extLst>
              <a:ext uri="{FF2B5EF4-FFF2-40B4-BE49-F238E27FC236}">
                <a16:creationId xmlns:a16="http://schemas.microsoft.com/office/drawing/2014/main" id="{8BBABF42-D187-4CC6-808A-691FB5D35FB0}"/>
              </a:ext>
            </a:extLst>
          </p:cNvPr>
          <p:cNvPicPr>
            <a:picLocks/>
          </p:cNvPicPr>
          <p:nvPr/>
        </p:nvPicPr>
        <p:blipFill>
          <a:blip r:embed="rId16" cstate="print">
            <a:extLst>
              <a:ext uri="{28A0092B-C50C-407E-A947-70E740481C1C}">
                <a14:useLocalDpi xmlns:a14="http://schemas.microsoft.com/office/drawing/2010/main" val="0"/>
              </a:ext>
            </a:extLst>
          </a:blip>
          <a:stretch>
            <a:fillRect/>
          </a:stretch>
        </p:blipFill>
        <p:spPr>
          <a:xfrm>
            <a:off x="9555947" y="4847298"/>
            <a:ext cx="1975104" cy="1280160"/>
          </a:xfrm>
          <a:prstGeom prst="rect">
            <a:avLst/>
          </a:prstGeom>
          <a:ln w="28575">
            <a:solidFill>
              <a:schemeClr val="accent1"/>
            </a:solidFill>
          </a:ln>
        </p:spPr>
      </p:pic>
      <p:sp>
        <p:nvSpPr>
          <p:cNvPr id="74" name="Rectangle 73">
            <a:extLst>
              <a:ext uri="{FF2B5EF4-FFF2-40B4-BE49-F238E27FC236}">
                <a16:creationId xmlns:a16="http://schemas.microsoft.com/office/drawing/2014/main" id="{C660A327-EA51-440A-AAA3-45DC76AF7A3D}"/>
              </a:ext>
            </a:extLst>
          </p:cNvPr>
          <p:cNvSpPr/>
          <p:nvPr/>
        </p:nvSpPr>
        <p:spPr>
          <a:xfrm>
            <a:off x="9530158" y="6142752"/>
            <a:ext cx="2029968"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Tracking</a:t>
            </a:r>
          </a:p>
        </p:txBody>
      </p:sp>
      <p:pic>
        <p:nvPicPr>
          <p:cNvPr id="91" name="Picture 90">
            <a:hlinkClick r:id="rId17"/>
            <a:extLst>
              <a:ext uri="{FF2B5EF4-FFF2-40B4-BE49-F238E27FC236}">
                <a16:creationId xmlns:a16="http://schemas.microsoft.com/office/drawing/2014/main" id="{19C4FD14-D627-4253-8AC5-32957B945605}"/>
              </a:ext>
            </a:extLst>
          </p:cNvPr>
          <p:cNvPicPr>
            <a:picLocks/>
          </p:cNvPicPr>
          <p:nvPr/>
        </p:nvPicPr>
        <p:blipFill>
          <a:blip r:embed="rId18">
            <a:extLst>
              <a:ext uri="{28A0092B-C50C-407E-A947-70E740481C1C}">
                <a14:useLocalDpi xmlns:a14="http://schemas.microsoft.com/office/drawing/2010/main" val="0"/>
              </a:ext>
            </a:extLst>
          </a:blip>
          <a:stretch>
            <a:fillRect/>
          </a:stretch>
        </p:blipFill>
        <p:spPr>
          <a:xfrm>
            <a:off x="1197678" y="4847298"/>
            <a:ext cx="1975104" cy="1280160"/>
          </a:xfrm>
          <a:prstGeom prst="rect">
            <a:avLst/>
          </a:prstGeom>
          <a:ln w="28575">
            <a:solidFill>
              <a:schemeClr val="tx2"/>
            </a:solidFill>
          </a:ln>
        </p:spPr>
      </p:pic>
      <p:sp>
        <p:nvSpPr>
          <p:cNvPr id="92" name="Rectangle 91">
            <a:extLst>
              <a:ext uri="{FF2B5EF4-FFF2-40B4-BE49-F238E27FC236}">
                <a16:creationId xmlns:a16="http://schemas.microsoft.com/office/drawing/2014/main" id="{61BE285B-70C2-4CD0-8E8B-5F34D7400C1C}"/>
              </a:ext>
            </a:extLst>
          </p:cNvPr>
          <p:cNvSpPr/>
          <p:nvPr/>
        </p:nvSpPr>
        <p:spPr>
          <a:xfrm>
            <a:off x="1172935" y="6146807"/>
            <a:ext cx="202996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latin typeface="Arial" pitchFamily="34" charset="0"/>
                <a:cs typeface="Arial" pitchFamily="34" charset="0"/>
              </a:rPr>
              <a:t>Image Registration</a:t>
            </a:r>
          </a:p>
        </p:txBody>
      </p:sp>
      <p:pic>
        <p:nvPicPr>
          <p:cNvPr id="106" name="Picture 105">
            <a:hlinkClick r:id="rId19"/>
            <a:extLst>
              <a:ext uri="{FF2B5EF4-FFF2-40B4-BE49-F238E27FC236}">
                <a16:creationId xmlns:a16="http://schemas.microsoft.com/office/drawing/2014/main" id="{262DEB10-C4D7-42C4-8890-DDCF4B61874B}"/>
              </a:ext>
            </a:extLst>
          </p:cNvPr>
          <p:cNvPicPr>
            <a:picLocks/>
          </p:cNvPicPr>
          <p:nvPr/>
        </p:nvPicPr>
        <p:blipFill>
          <a:blip r:embed="rId20">
            <a:extLst>
              <a:ext uri="{28A0092B-C50C-407E-A947-70E740481C1C}">
                <a14:useLocalDpi xmlns:a14="http://schemas.microsoft.com/office/drawing/2010/main" val="0"/>
              </a:ext>
            </a:extLst>
          </a:blip>
          <a:stretch>
            <a:fillRect/>
          </a:stretch>
        </p:blipFill>
        <p:spPr>
          <a:xfrm>
            <a:off x="3744959" y="3076848"/>
            <a:ext cx="1975104" cy="1280160"/>
          </a:xfrm>
          <a:prstGeom prst="rect">
            <a:avLst/>
          </a:prstGeom>
          <a:ln w="28575">
            <a:solidFill>
              <a:schemeClr val="tx2"/>
            </a:solidFill>
          </a:ln>
        </p:spPr>
      </p:pic>
      <p:sp>
        <p:nvSpPr>
          <p:cNvPr id="107" name="Rectangle 106">
            <a:extLst>
              <a:ext uri="{FF2B5EF4-FFF2-40B4-BE49-F238E27FC236}">
                <a16:creationId xmlns:a16="http://schemas.microsoft.com/office/drawing/2014/main" id="{3129C6D1-5D89-465E-BA96-847F0BFD0962}"/>
              </a:ext>
            </a:extLst>
          </p:cNvPr>
          <p:cNvSpPr/>
          <p:nvPr/>
        </p:nvSpPr>
        <p:spPr>
          <a:xfrm>
            <a:off x="3712965" y="4375296"/>
            <a:ext cx="202996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3D Image Processing</a:t>
            </a:r>
          </a:p>
        </p:txBody>
      </p:sp>
      <p:sp>
        <p:nvSpPr>
          <p:cNvPr id="26" name="Rectangle 25">
            <a:extLst>
              <a:ext uri="{FF2B5EF4-FFF2-40B4-BE49-F238E27FC236}">
                <a16:creationId xmlns:a16="http://schemas.microsoft.com/office/drawing/2014/main" id="{F59B0797-CA9C-42E5-A141-9DA6F18E0507}"/>
              </a:ext>
            </a:extLst>
          </p:cNvPr>
          <p:cNvSpPr/>
          <p:nvPr/>
        </p:nvSpPr>
        <p:spPr>
          <a:xfrm>
            <a:off x="9533195" y="4372854"/>
            <a:ext cx="2029968" cy="274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Point Cloud Processing</a:t>
            </a:r>
          </a:p>
        </p:txBody>
      </p:sp>
      <p:pic>
        <p:nvPicPr>
          <p:cNvPr id="19" name="Picture 18">
            <a:hlinkClick r:id="rId21"/>
            <a:extLst>
              <a:ext uri="{FF2B5EF4-FFF2-40B4-BE49-F238E27FC236}">
                <a16:creationId xmlns:a16="http://schemas.microsoft.com/office/drawing/2014/main" id="{61DFEBE7-F8F9-453A-AF54-6A4F77FAEC56}"/>
              </a:ext>
            </a:extLst>
          </p:cNvPr>
          <p:cNvPicPr>
            <a:picLocks/>
          </p:cNvPicPr>
          <p:nvPr/>
        </p:nvPicPr>
        <p:blipFill rotWithShape="1">
          <a:blip r:embed="rId22"/>
          <a:srcRect l="4067" t="16513" r="5761" b="-190"/>
          <a:stretch/>
        </p:blipFill>
        <p:spPr>
          <a:xfrm>
            <a:off x="9555947" y="3073538"/>
            <a:ext cx="1975104" cy="1280160"/>
          </a:xfrm>
          <a:prstGeom prst="rect">
            <a:avLst/>
          </a:prstGeom>
          <a:ln w="28575">
            <a:solidFill>
              <a:schemeClr val="accent1"/>
            </a:solidFill>
          </a:ln>
        </p:spPr>
      </p:pic>
      <p:pic>
        <p:nvPicPr>
          <p:cNvPr id="21" name="Picture 20">
            <a:hlinkClick r:id="rId23"/>
            <a:extLst>
              <a:ext uri="{FF2B5EF4-FFF2-40B4-BE49-F238E27FC236}">
                <a16:creationId xmlns:a16="http://schemas.microsoft.com/office/drawing/2014/main" id="{8BA19326-02EC-4713-8B3D-6CF89345E251}"/>
              </a:ext>
            </a:extLst>
          </p:cNvPr>
          <p:cNvPicPr>
            <a:picLocks/>
          </p:cNvPicPr>
          <p:nvPr/>
        </p:nvPicPr>
        <p:blipFill>
          <a:blip r:embed="rId24">
            <a:extLst>
              <a:ext uri="{28A0092B-C50C-407E-A947-70E740481C1C}">
                <a14:useLocalDpi xmlns:a14="http://schemas.microsoft.com/office/drawing/2010/main" val="0"/>
              </a:ext>
            </a:extLst>
          </a:blip>
          <a:stretch>
            <a:fillRect/>
          </a:stretch>
        </p:blipFill>
        <p:spPr>
          <a:xfrm>
            <a:off x="3744959" y="4847298"/>
            <a:ext cx="1975104" cy="1280160"/>
          </a:xfrm>
          <a:prstGeom prst="rect">
            <a:avLst/>
          </a:prstGeom>
          <a:ln w="28575">
            <a:solidFill>
              <a:schemeClr val="tx2"/>
            </a:solidFill>
          </a:ln>
        </p:spPr>
      </p:pic>
      <p:sp>
        <p:nvSpPr>
          <p:cNvPr id="49" name="Rectangle 48">
            <a:extLst>
              <a:ext uri="{FF2B5EF4-FFF2-40B4-BE49-F238E27FC236}">
                <a16:creationId xmlns:a16="http://schemas.microsoft.com/office/drawing/2014/main" id="{7AE9EC21-D402-4A65-90A8-D29498AE977E}"/>
              </a:ext>
            </a:extLst>
          </p:cNvPr>
          <p:cNvSpPr/>
          <p:nvPr/>
        </p:nvSpPr>
        <p:spPr>
          <a:xfrm>
            <a:off x="3716460" y="6144768"/>
            <a:ext cx="2029968" cy="2743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Arial" pitchFamily="34" charset="0"/>
                <a:cs typeface="Arial" pitchFamily="34" charset="0"/>
              </a:rPr>
              <a:t>Image Enhancement</a:t>
            </a:r>
          </a:p>
        </p:txBody>
      </p:sp>
      <p:grpSp>
        <p:nvGrpSpPr>
          <p:cNvPr id="2" name="Group 1">
            <a:extLst>
              <a:ext uri="{FF2B5EF4-FFF2-40B4-BE49-F238E27FC236}">
                <a16:creationId xmlns:a16="http://schemas.microsoft.com/office/drawing/2014/main" id="{AC4286BF-123B-4490-BFC2-4CFE15E81974}"/>
              </a:ext>
            </a:extLst>
          </p:cNvPr>
          <p:cNvGrpSpPr>
            <a:grpSpLocks/>
          </p:cNvGrpSpPr>
          <p:nvPr/>
        </p:nvGrpSpPr>
        <p:grpSpPr>
          <a:xfrm>
            <a:off x="1197678" y="3073958"/>
            <a:ext cx="1975104" cy="1280160"/>
            <a:chOff x="4723610" y="1936284"/>
            <a:chExt cx="1968248" cy="1155840"/>
          </a:xfrm>
        </p:grpSpPr>
        <p:pic>
          <p:nvPicPr>
            <p:cNvPr id="54" name="Picture 53">
              <a:hlinkClick r:id="rId25"/>
              <a:extLst>
                <a:ext uri="{FF2B5EF4-FFF2-40B4-BE49-F238E27FC236}">
                  <a16:creationId xmlns:a16="http://schemas.microsoft.com/office/drawing/2014/main" id="{92E9F5A3-3B8D-47A3-8CEC-58E35BB8F984}"/>
                </a:ext>
              </a:extLst>
            </p:cNvPr>
            <p:cNvPicPr>
              <a:picLocks noChangeAspect="1"/>
            </p:cNvPicPr>
            <p:nvPr/>
          </p:nvPicPr>
          <p:blipFill rotWithShape="1">
            <a:blip r:embed="rId26">
              <a:extLst>
                <a:ext uri="{28A0092B-C50C-407E-A947-70E740481C1C}">
                  <a14:useLocalDpi xmlns:a14="http://schemas.microsoft.com/office/drawing/2010/main" val="0"/>
                </a:ext>
              </a:extLst>
            </a:blip>
            <a:srcRect l="16178" t="14974" r="16940" b="31989"/>
            <a:stretch/>
          </p:blipFill>
          <p:spPr>
            <a:xfrm>
              <a:off x="4723610" y="1936284"/>
              <a:ext cx="1968248" cy="576072"/>
            </a:xfrm>
            <a:prstGeom prst="rect">
              <a:avLst/>
            </a:prstGeom>
            <a:ln w="28575">
              <a:solidFill>
                <a:schemeClr val="tx2"/>
              </a:solidFill>
            </a:ln>
          </p:spPr>
        </p:pic>
        <p:pic>
          <p:nvPicPr>
            <p:cNvPr id="56" name="Picture 55">
              <a:hlinkClick r:id="rId25"/>
              <a:extLst>
                <a:ext uri="{FF2B5EF4-FFF2-40B4-BE49-F238E27FC236}">
                  <a16:creationId xmlns:a16="http://schemas.microsoft.com/office/drawing/2014/main" id="{DC120FF4-E956-497B-8167-1964DB7A86CF}"/>
                </a:ext>
              </a:extLst>
            </p:cNvPr>
            <p:cNvPicPr>
              <a:picLocks noChangeAspect="1"/>
            </p:cNvPicPr>
            <p:nvPr/>
          </p:nvPicPr>
          <p:blipFill rotWithShape="1">
            <a:blip r:embed="rId27">
              <a:extLst>
                <a:ext uri="{28A0092B-C50C-407E-A947-70E740481C1C}">
                  <a14:useLocalDpi xmlns:a14="http://schemas.microsoft.com/office/drawing/2010/main" val="0"/>
                </a:ext>
              </a:extLst>
            </a:blip>
            <a:srcRect l="16178" t="14974" r="17164" b="31989"/>
            <a:stretch/>
          </p:blipFill>
          <p:spPr>
            <a:xfrm>
              <a:off x="4730203" y="2516052"/>
              <a:ext cx="1961655" cy="576072"/>
            </a:xfrm>
            <a:prstGeom prst="rect">
              <a:avLst/>
            </a:prstGeom>
            <a:ln w="28575">
              <a:solidFill>
                <a:schemeClr val="tx2"/>
              </a:solidFill>
            </a:ln>
          </p:spPr>
        </p:pic>
      </p:grpSp>
    </p:spTree>
    <p:extLst>
      <p:ext uri="{BB962C8B-B14F-4D97-AF65-F5344CB8AC3E}">
        <p14:creationId xmlns:p14="http://schemas.microsoft.com/office/powerpoint/2010/main" val="1164278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48"/>
                                        </p:tgtEl>
                                        <p:attrNameLst>
                                          <p:attrName>style.opacity</p:attrName>
                                        </p:attrNameLst>
                                      </p:cBhvr>
                                      <p:to>
                                        <p:strVal val="0.15"/>
                                      </p:to>
                                    </p:set>
                                    <p:animEffect filter="image" prLst="opacity: 0.15">
                                      <p:cBhvr rctx="IE">
                                        <p:cTn id="7" dur="indefinite"/>
                                        <p:tgtEl>
                                          <p:spTgt spid="48"/>
                                        </p:tgtEl>
                                      </p:cBhvr>
                                    </p:animEffect>
                                  </p:childTnLst>
                                </p:cTn>
                              </p:par>
                              <p:par>
                                <p:cTn id="8" presetID="9" presetClass="emph" presetSubtype="0" grpId="0" nodeType="withEffect">
                                  <p:stCondLst>
                                    <p:cond delay="0"/>
                                  </p:stCondLst>
                                  <p:childTnLst>
                                    <p:set>
                                      <p:cBhvr>
                                        <p:cTn id="9" dur="indefinite"/>
                                        <p:tgtEl>
                                          <p:spTgt spid="61"/>
                                        </p:tgtEl>
                                        <p:attrNameLst>
                                          <p:attrName>style.opacity</p:attrName>
                                        </p:attrNameLst>
                                      </p:cBhvr>
                                      <p:to>
                                        <p:strVal val="0.15"/>
                                      </p:to>
                                    </p:set>
                                    <p:animEffect filter="image" prLst="opacity: 0.15">
                                      <p:cBhvr rctx="IE">
                                        <p:cTn id="10" dur="indefinite"/>
                                        <p:tgtEl>
                                          <p:spTgt spid="61"/>
                                        </p:tgtEl>
                                      </p:cBhvr>
                                    </p:animEffect>
                                  </p:childTnLst>
                                </p:cTn>
                              </p:par>
                              <p:par>
                                <p:cTn id="11" presetID="9" presetClass="emph" presetSubtype="0" nodeType="withEffect">
                                  <p:stCondLst>
                                    <p:cond delay="0"/>
                                  </p:stCondLst>
                                  <p:childTnLst>
                                    <p:set>
                                      <p:cBhvr>
                                        <p:cTn id="12" dur="indefinite"/>
                                        <p:tgtEl>
                                          <p:spTgt spid="91"/>
                                        </p:tgtEl>
                                        <p:attrNameLst>
                                          <p:attrName>style.opacity</p:attrName>
                                        </p:attrNameLst>
                                      </p:cBhvr>
                                      <p:to>
                                        <p:strVal val="0.15"/>
                                      </p:to>
                                    </p:set>
                                    <p:animEffect filter="image" prLst="opacity: 0.15">
                                      <p:cBhvr rctx="IE">
                                        <p:cTn id="13" dur="indefinite"/>
                                        <p:tgtEl>
                                          <p:spTgt spid="91"/>
                                        </p:tgtEl>
                                      </p:cBhvr>
                                    </p:animEffect>
                                  </p:childTnLst>
                                </p:cTn>
                              </p:par>
                              <p:par>
                                <p:cTn id="14" presetID="9" presetClass="emph" presetSubtype="0" grpId="0" nodeType="withEffect">
                                  <p:stCondLst>
                                    <p:cond delay="0"/>
                                  </p:stCondLst>
                                  <p:childTnLst>
                                    <p:set>
                                      <p:cBhvr>
                                        <p:cTn id="15" dur="indefinite"/>
                                        <p:tgtEl>
                                          <p:spTgt spid="92"/>
                                        </p:tgtEl>
                                        <p:attrNameLst>
                                          <p:attrName>style.opacity</p:attrName>
                                        </p:attrNameLst>
                                      </p:cBhvr>
                                      <p:to>
                                        <p:strVal val="0.15"/>
                                      </p:to>
                                    </p:set>
                                    <p:animEffect filter="image" prLst="opacity: 0.15">
                                      <p:cBhvr rctx="IE">
                                        <p:cTn id="16" dur="indefinite"/>
                                        <p:tgtEl>
                                          <p:spTgt spid="92"/>
                                        </p:tgtEl>
                                      </p:cBhvr>
                                    </p:animEffect>
                                  </p:childTnLst>
                                </p:cTn>
                              </p:par>
                              <p:par>
                                <p:cTn id="17" presetID="9" presetClass="emph" presetSubtype="0" nodeType="withEffect">
                                  <p:stCondLst>
                                    <p:cond delay="0"/>
                                  </p:stCondLst>
                                  <p:childTnLst>
                                    <p:set>
                                      <p:cBhvr>
                                        <p:cTn id="18" dur="indefinite"/>
                                        <p:tgtEl>
                                          <p:spTgt spid="106"/>
                                        </p:tgtEl>
                                        <p:attrNameLst>
                                          <p:attrName>style.opacity</p:attrName>
                                        </p:attrNameLst>
                                      </p:cBhvr>
                                      <p:to>
                                        <p:strVal val="0.15"/>
                                      </p:to>
                                    </p:set>
                                    <p:animEffect filter="image" prLst="opacity: 0.15">
                                      <p:cBhvr rctx="IE">
                                        <p:cTn id="19" dur="indefinite"/>
                                        <p:tgtEl>
                                          <p:spTgt spid="106"/>
                                        </p:tgtEl>
                                      </p:cBhvr>
                                    </p:animEffect>
                                  </p:childTnLst>
                                </p:cTn>
                              </p:par>
                              <p:par>
                                <p:cTn id="20" presetID="9" presetClass="emph" presetSubtype="0" grpId="0" nodeType="withEffect">
                                  <p:stCondLst>
                                    <p:cond delay="0"/>
                                  </p:stCondLst>
                                  <p:childTnLst>
                                    <p:set>
                                      <p:cBhvr>
                                        <p:cTn id="21" dur="indefinite"/>
                                        <p:tgtEl>
                                          <p:spTgt spid="107"/>
                                        </p:tgtEl>
                                        <p:attrNameLst>
                                          <p:attrName>style.opacity</p:attrName>
                                        </p:attrNameLst>
                                      </p:cBhvr>
                                      <p:to>
                                        <p:strVal val="0.15"/>
                                      </p:to>
                                    </p:set>
                                    <p:animEffect filter="image" prLst="opacity: 0.15">
                                      <p:cBhvr rctx="IE">
                                        <p:cTn id="22" dur="indefinite"/>
                                        <p:tgtEl>
                                          <p:spTgt spid="107"/>
                                        </p:tgtEl>
                                      </p:cBhvr>
                                    </p:animEffect>
                                  </p:childTnLst>
                                </p:cTn>
                              </p:par>
                              <p:par>
                                <p:cTn id="23" presetID="9" presetClass="emph" presetSubtype="0" nodeType="withEffect">
                                  <p:stCondLst>
                                    <p:cond delay="0"/>
                                  </p:stCondLst>
                                  <p:childTnLst>
                                    <p:set>
                                      <p:cBhvr>
                                        <p:cTn id="24" dur="indefinite"/>
                                        <p:tgtEl>
                                          <p:spTgt spid="71"/>
                                        </p:tgtEl>
                                        <p:attrNameLst>
                                          <p:attrName>style.opacity</p:attrName>
                                        </p:attrNameLst>
                                      </p:cBhvr>
                                      <p:to>
                                        <p:strVal val="0.15"/>
                                      </p:to>
                                    </p:set>
                                    <p:animEffect filter="image" prLst="opacity: 0.15">
                                      <p:cBhvr rctx="IE">
                                        <p:cTn id="25" dur="indefinite"/>
                                        <p:tgtEl>
                                          <p:spTgt spid="71"/>
                                        </p:tgtEl>
                                      </p:cBhvr>
                                    </p:animEffect>
                                  </p:childTnLst>
                                </p:cTn>
                              </p:par>
                              <p:par>
                                <p:cTn id="26" presetID="9" presetClass="emph" presetSubtype="0" grpId="0" nodeType="withEffect">
                                  <p:stCondLst>
                                    <p:cond delay="0"/>
                                  </p:stCondLst>
                                  <p:childTnLst>
                                    <p:set>
                                      <p:cBhvr>
                                        <p:cTn id="27" dur="indefinite"/>
                                        <p:tgtEl>
                                          <p:spTgt spid="68"/>
                                        </p:tgtEl>
                                        <p:attrNameLst>
                                          <p:attrName>style.opacity</p:attrName>
                                        </p:attrNameLst>
                                      </p:cBhvr>
                                      <p:to>
                                        <p:strVal val="0.15"/>
                                      </p:to>
                                    </p:set>
                                    <p:animEffect filter="image" prLst="opacity: 0.15">
                                      <p:cBhvr rctx="IE">
                                        <p:cTn id="28" dur="indefinite"/>
                                        <p:tgtEl>
                                          <p:spTgt spid="68"/>
                                        </p:tgtEl>
                                      </p:cBhvr>
                                    </p:animEffect>
                                  </p:childTnLst>
                                </p:cTn>
                              </p:par>
                              <p:par>
                                <p:cTn id="29" presetID="9" presetClass="emph" presetSubtype="0" nodeType="withEffect">
                                  <p:stCondLst>
                                    <p:cond delay="0"/>
                                  </p:stCondLst>
                                  <p:childTnLst>
                                    <p:set>
                                      <p:cBhvr>
                                        <p:cTn id="30" dur="indefinite"/>
                                        <p:tgtEl>
                                          <p:spTgt spid="85"/>
                                        </p:tgtEl>
                                        <p:attrNameLst>
                                          <p:attrName>style.opacity</p:attrName>
                                        </p:attrNameLst>
                                      </p:cBhvr>
                                      <p:to>
                                        <p:strVal val="0.15"/>
                                      </p:to>
                                    </p:set>
                                    <p:animEffect filter="image" prLst="opacity: 0.15">
                                      <p:cBhvr rctx="IE">
                                        <p:cTn id="31" dur="indefinite"/>
                                        <p:tgtEl>
                                          <p:spTgt spid="85"/>
                                        </p:tgtEl>
                                      </p:cBhvr>
                                    </p:animEffect>
                                  </p:childTnLst>
                                </p:cTn>
                              </p:par>
                              <p:par>
                                <p:cTn id="32" presetID="9" presetClass="emph" presetSubtype="0" grpId="0" nodeType="withEffect">
                                  <p:stCondLst>
                                    <p:cond delay="0"/>
                                  </p:stCondLst>
                                  <p:childTnLst>
                                    <p:set>
                                      <p:cBhvr>
                                        <p:cTn id="33" dur="indefinite"/>
                                        <p:tgtEl>
                                          <p:spTgt spid="86"/>
                                        </p:tgtEl>
                                        <p:attrNameLst>
                                          <p:attrName>style.opacity</p:attrName>
                                        </p:attrNameLst>
                                      </p:cBhvr>
                                      <p:to>
                                        <p:strVal val="0.15"/>
                                      </p:to>
                                    </p:set>
                                    <p:animEffect filter="image" prLst="opacity: 0.15">
                                      <p:cBhvr rctx="IE">
                                        <p:cTn id="34" dur="indefinite"/>
                                        <p:tgtEl>
                                          <p:spTgt spid="86"/>
                                        </p:tgtEl>
                                      </p:cBhvr>
                                    </p:animEffect>
                                  </p:childTnLst>
                                </p:cTn>
                              </p:par>
                              <p:par>
                                <p:cTn id="35" presetID="9" presetClass="emph" presetSubtype="0" nodeType="withEffect">
                                  <p:stCondLst>
                                    <p:cond delay="0"/>
                                  </p:stCondLst>
                                  <p:childTnLst>
                                    <p:set>
                                      <p:cBhvr>
                                        <p:cTn id="36" dur="indefinite"/>
                                        <p:tgtEl>
                                          <p:spTgt spid="19"/>
                                        </p:tgtEl>
                                        <p:attrNameLst>
                                          <p:attrName>style.opacity</p:attrName>
                                        </p:attrNameLst>
                                      </p:cBhvr>
                                      <p:to>
                                        <p:strVal val="0.15"/>
                                      </p:to>
                                    </p:set>
                                    <p:animEffect filter="image" prLst="opacity: 0.15">
                                      <p:cBhvr rctx="IE">
                                        <p:cTn id="37" dur="indefinite"/>
                                        <p:tgtEl>
                                          <p:spTgt spid="19"/>
                                        </p:tgtEl>
                                      </p:cBhvr>
                                    </p:animEffect>
                                  </p:childTnLst>
                                </p:cTn>
                              </p:par>
                              <p:par>
                                <p:cTn id="38" presetID="9" presetClass="emph" presetSubtype="0" grpId="0" nodeType="withEffect">
                                  <p:stCondLst>
                                    <p:cond delay="0"/>
                                  </p:stCondLst>
                                  <p:childTnLst>
                                    <p:set>
                                      <p:cBhvr>
                                        <p:cTn id="39" dur="indefinite"/>
                                        <p:tgtEl>
                                          <p:spTgt spid="26"/>
                                        </p:tgtEl>
                                        <p:attrNameLst>
                                          <p:attrName>style.opacity</p:attrName>
                                        </p:attrNameLst>
                                      </p:cBhvr>
                                      <p:to>
                                        <p:strVal val="0.15"/>
                                      </p:to>
                                    </p:set>
                                    <p:animEffect filter="image" prLst="opacity: 0.15">
                                      <p:cBhvr rctx="IE">
                                        <p:cTn id="40" dur="indefinite"/>
                                        <p:tgtEl>
                                          <p:spTgt spid="26"/>
                                        </p:tgtEl>
                                      </p:cBhvr>
                                    </p:animEffect>
                                  </p:childTnLst>
                                </p:cTn>
                              </p:par>
                              <p:par>
                                <p:cTn id="41" presetID="9" presetClass="emph" presetSubtype="0" nodeType="withEffect">
                                  <p:stCondLst>
                                    <p:cond delay="0"/>
                                  </p:stCondLst>
                                  <p:childTnLst>
                                    <p:set>
                                      <p:cBhvr>
                                        <p:cTn id="42" dur="indefinite"/>
                                        <p:tgtEl>
                                          <p:spTgt spid="13"/>
                                        </p:tgtEl>
                                        <p:attrNameLst>
                                          <p:attrName>style.opacity</p:attrName>
                                        </p:attrNameLst>
                                      </p:cBhvr>
                                      <p:to>
                                        <p:strVal val="0.15"/>
                                      </p:to>
                                    </p:set>
                                    <p:animEffect filter="image" prLst="opacity: 0.15">
                                      <p:cBhvr rctx="IE">
                                        <p:cTn id="43" dur="indefinite"/>
                                        <p:tgtEl>
                                          <p:spTgt spid="13"/>
                                        </p:tgtEl>
                                      </p:cBhvr>
                                    </p:animEffect>
                                  </p:childTnLst>
                                </p:cTn>
                              </p:par>
                              <p:par>
                                <p:cTn id="44" presetID="9" presetClass="emph" presetSubtype="0" grpId="0" nodeType="withEffect">
                                  <p:stCondLst>
                                    <p:cond delay="0"/>
                                  </p:stCondLst>
                                  <p:childTnLst>
                                    <p:set>
                                      <p:cBhvr>
                                        <p:cTn id="45" dur="indefinite"/>
                                        <p:tgtEl>
                                          <p:spTgt spid="30"/>
                                        </p:tgtEl>
                                        <p:attrNameLst>
                                          <p:attrName>style.opacity</p:attrName>
                                        </p:attrNameLst>
                                      </p:cBhvr>
                                      <p:to>
                                        <p:strVal val="0.15"/>
                                      </p:to>
                                    </p:set>
                                    <p:animEffect filter="image" prLst="opacity: 0.15">
                                      <p:cBhvr rctx="IE">
                                        <p:cTn id="46" dur="indefinite"/>
                                        <p:tgtEl>
                                          <p:spTgt spid="30"/>
                                        </p:tgtEl>
                                      </p:cBhvr>
                                    </p:animEffect>
                                  </p:childTnLst>
                                </p:cTn>
                              </p:par>
                              <p:par>
                                <p:cTn id="47" presetID="9" presetClass="emph" presetSubtype="0" nodeType="withEffect">
                                  <p:stCondLst>
                                    <p:cond delay="0"/>
                                  </p:stCondLst>
                                  <p:childTnLst>
                                    <p:set>
                                      <p:cBhvr>
                                        <p:cTn id="48" dur="indefinite"/>
                                        <p:tgtEl>
                                          <p:spTgt spid="21"/>
                                        </p:tgtEl>
                                        <p:attrNameLst>
                                          <p:attrName>style.opacity</p:attrName>
                                        </p:attrNameLst>
                                      </p:cBhvr>
                                      <p:to>
                                        <p:strVal val="0.15"/>
                                      </p:to>
                                    </p:set>
                                    <p:animEffect filter="image" prLst="opacity: 0.15">
                                      <p:cBhvr rctx="IE">
                                        <p:cTn id="49" dur="indefinite"/>
                                        <p:tgtEl>
                                          <p:spTgt spid="21"/>
                                        </p:tgtEl>
                                      </p:cBhvr>
                                    </p:animEffect>
                                  </p:childTnLst>
                                </p:cTn>
                              </p:par>
                              <p:par>
                                <p:cTn id="50" presetID="9" presetClass="emph" presetSubtype="0" grpId="0" nodeType="withEffect">
                                  <p:stCondLst>
                                    <p:cond delay="0"/>
                                  </p:stCondLst>
                                  <p:childTnLst>
                                    <p:set>
                                      <p:cBhvr>
                                        <p:cTn id="51" dur="indefinite"/>
                                        <p:tgtEl>
                                          <p:spTgt spid="49"/>
                                        </p:tgtEl>
                                        <p:attrNameLst>
                                          <p:attrName>style.opacity</p:attrName>
                                        </p:attrNameLst>
                                      </p:cBhvr>
                                      <p:to>
                                        <p:strVal val="0.15"/>
                                      </p:to>
                                    </p:set>
                                    <p:animEffect filter="image" prLst="opacity: 0.15">
                                      <p:cBhvr rctx="IE">
                                        <p:cTn id="52" dur="indefinite"/>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86" grpId="0" animBg="1"/>
      <p:bldP spid="61" grpId="0" animBg="1"/>
      <p:bldP spid="68" grpId="0" animBg="1"/>
      <p:bldP spid="92" grpId="0" animBg="1"/>
      <p:bldP spid="107" grpId="0" animBg="1"/>
      <p:bldP spid="26"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b="1"/>
              <a:t>Image Processing and Computer Vision Applications</a:t>
            </a:r>
          </a:p>
        </p:txBody>
      </p:sp>
      <p:sp>
        <p:nvSpPr>
          <p:cNvPr id="16" name="AutoShape 4" descr="data:image/jpg;base64,%20/9j/4AAQSkZJRgABAQEAYABgAAD/2wBDAAUDBAQEAwUEBAQFBQUGBwwIBwcHBw8LCwkMEQ8SEhEPERETFhwXExQaFRERGCEYGh0dHx8fExciJCIeJBweHx7/2wBDAQUFBQcGBw4ICA4eFBEUHh4eHh4eHh4eHh4eHh4eHh4eHh4eHh4eHh4eHh4eHh4eHh4eHh4eHh4eHh4eHh4eHh7/wAARCAEa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xi1umiYYNdDpep7sBmrkUep4JmjPBrKdO5UZWPTbC4WUDkVpxxhh2rgNH1TYwDNxXZabqMLqoaRfxNYxxEqUrSN1FSRe+z4PtT1g9qsQtHKPlYH6GrCRcV6VPEKRk4NMqxwe1WIrf2FWo4asxQ+1aOqHKQQ2/tV6C39hmpYIeav28PTil7QLDLa35HArStbbpTraHoa1LaGmpk2EtrfgVp21v04otounFadtH0qvaCY2C36cVcjt/apYo+nFW446OcRT+z+1Mkt8jpWn5dNeP2p84rGFPa+2azrm168V0s0VULmHrR7QZy9za8dKy7q168V1VzDnPFZlzAewp+0HY5GKEReJrFzwCkg/StiaFpGLdu1V9Sh8rVtNc4/15U/ipraeHA5GDXDWd5lGJJb7e1ULuHcOK3pkzVGaHn7tZoDGt7UecTtras7bpxTbaDL5xWxawcDivUhU9xE2Gw2/A4qYQfSrccNS+VxUyqDsZjw+1QvD7YrVaOoHjrFzKsZrQ+1MMQzV9o6b5dTzCKaxVKkdTrHUix0cxJGkdTpHT0SpVWnzEjUSpAtPVacFqeYQzbQVqXbSFaVxEOKay1MV4pjCpbGiu61E61acVA4qWxlcxs7bVUknsBWb4wju9N0Ke4ZfJ4wGJHGaZ4y1LW9H0ZrzQdGudWvd6osMKsxGf4iFBOK4G8svj14rT7LN4Snjs35KSW6wg/i7bq5q3tGnGCN6appXk9TkNtzGl/wCZDLKJDgMDwe4PvVB/EGp25MX9lx4zwuM9+f6V38nw1+Lmm6Ti28G23lRLwiXaSSflu5rzO48SXFtcta61o6xzI5WRcFHQ55yp71wrCzXxRudMp0bK0tTodO8S3+r77W5NpBNj9yJsqD7Z9OvFc3N4o8SQpJpsV5b2iRM0eY0G76ZrcutQ8Gta2xuNQ4C79kQJcex/wrjdQudNutUuprNpVt2fKB+D05/Wrw9KLb9y3yOeq10Z6Dpdxaf2ciRhp5ZUXduGC5288emRUOo2dibWVrWRPtg+dQOAOeRz7fzrndB8V6fY28iXkcpuVQRwuBuG3vn0IFZ+peJbWaTfawzqcEHcR3/+vWUcLUU3oP2kbFu7jt1jYCQKrrvCqPmQ+/407wNpsjeLbK7iX5EnGMj254/OsA60/nLIbeNyCOG6Gt34cazdv440mHpbmZgIlGQu5SPr6V3qnOKMm0e5TDn1qJlqeYc1Gwp3AgYUxlqZhTCKVxkJFMIqVqYaLgiFl5op7daKLgfOSNWhp9q904VQaylODXceAoY5iWODita0+SDkQldklp4Wlkh3K+2THHpUlnb3EEpgmjIZTyCK9DsrdAoO0VneIbaHesigBgOa8eVaU9JG0NDFSAqu6J2jf/ZPBrU0HUJI5/LuXbHcMf1FZu8L3q9ZPbyQt5qgyY+Q9wa5o1ZU2dPLzI7SFVYBhgg9KtxR1geD7w3Nk0bZ3RNtIPWupt16V71KvzxTOeUbDoY8Yq9bx881HCnPSr0CdK05ySa3TmtK3TpVWBeav24qucLFy3XpWlAtUYOoq/DT5yGi5EOKsp0qtF0qwhp85NiXFIwozSE0+cCGReaqTLVx+lVpelLnCxmXCdazriPmteYdaz5160uctHMa5HtmsZc/du0/XitWZcnluap+Jl22aP8A3J42/wDHhWg4z2NZyd2DKEsdVpI60JF56Gq7rz0p3EQ2sXP41qW8fSq1qnB+taVuvSt4S90ZLGnFPMfFSRrUm3ihyEU3jqvIlX3Wq7rWbkMpstMKVZZRUZWjmERBacq0/FKBT5iWKq09VpFFSAcUXECingUqjilFFxWExSEU+kNK4iMio2FStTG60rgQuKhnDeW237204+tWHqnqjzR6ddSW2PPSF2jyMjcAccfWpGj56+HXxI1Tw38QLXUZJJJZXvPKu3lmc5iZ8MuM44B/QV9fXnja2hO1pkRiMgd6/Pe9uJzfy3FwhjmaUyOu3bgk56dq+tY7m8u9P0+5triKIPbozlkyTkA/41Ely7DO71jxreNp85sPNEzQO0Umz5VYKcE59xXw54r1nU/EWq3Gs6vOJ724k3TOFCgnp0HHavrM3MmfnuGZe6gAAivl34i+HpPC+tfYmvIrkThpRsUgqpY4BzRTeoWOVYYalVtvfr2rS0mxF1HO+3O0YUkd8Vlnqc+tbKSbaKcWkm+pda9gNssC2qAdSxOTmm2unyXTHyWQKBk7j0qSwjszGHnhmkbJyNwVfb3p9gzNcStGu2MEnA7egpN2WgkrsmbR1hP725DHnhKs6BHPb+JLA6aHS4+0IEweTzz+maimmVGC5yc81vfDKWBvHOm+bjO5tpJ/i2nFZuUuV3KsrnuEo/OomFTy9aiYVz3GREVGwqU0xhRzAQtTGFStUbUcwyIjminfnRSuFz5pOPXNbPhjWJNLvA+N0bcMtY1ArtlFSXK9jJM9fsvFkLINvHFQalrQkTOQc15tZSSggKxrbtEnlXkk1wSwkYPc057mnJqW560tPu92Oa59bORW+artqGhI61zV6UGtDppTZ2Wg3H2PUVm3YSc7HGe/Y16DYSq4FeQwTbguf4WBFd3oWpq6r81Z4eq4e6yqkL6ncW4yKuwjpWVp9wrqK1YWr0YzTVznsXYfpV2DtVGGrkLVfMIvwnpV6I9KzYmq5E/vT5hM0Im47VYR/eqCPUySU+YkuBuKC1VxJQZKfMFiR2qCVqGeoHalzARymqM3WrMrYFVJmpcxSMXxOudHuD/d2t+RFTzTBYvMZsKFBJ9Ki8RTWcOlz/brgwQspDMq7mA9gOTXKeOtUur7wHPJ4a0jW79rhDDBIlhKN3GN2cVLlppuVy6XI9O8WX+varcw6DYrJp9q5ie5kyTJIOoUdgO55rH1jx1qWhXpk1C1hvdNVgs7QgrNDz1x0YflVn4U2XiTRNBh0v8A4RPUTcP3kZItpJ5++wyap/Ei+XwdqCT+KvD1zBJdI3kxPtZZgOGG5SR0PIPrXmOrivb6RfKbuFL2d76no2h3drqFhFfWUyzW86h43XoQRWxB2rx/9nTWkvNO1TSYbeaG1tZ/OtRK2WWNyfl98Hv717DDXsxlocpajqSoozxUmeKdxEcgqBxU71C9TcZA4qM1M9RmkmIjpRS4pRVcwhVp4pgp6mjmEPFOFNFOBo5hC9qaaWkNK4hppjU8/hTGp3Ajeo2qRqjYUrgfKXx1sZLX4n6kixNi5KSx8fe3KOn4160vi2y0nQ7GKeTaI4Ej3HoWVQCAa7jxVLFa6a9ytrBNeuywWu9ASZXOF59ATk+wNSWGl2tppVvprRpNHCm3LoDubu3Pckk/jU1LySLi0tzx7WfinbwhlsYZbmXsFGBn3NefXFpq3ijWn1TV38svgBQeQo6KPQVfudPGm+Iby1ZPmSd0I28fePQ1tRReSm7ox/T2rjq1nSXu7nqUMHCWsihb2MFnAIlUBRwAK5bWNEkFy0ltjaxztzXaz7XXOcGqToGfbuGD6elc9DESi+a52V8PCpFRscfa2N7cOtmq+WQMsx7Cugj02K10x4IhuP3mY9WIq5HHFHqUQVQA0LfjyKtSfQEVrVxbk12MqOChFPucPdIyzkfnXVfCPT4dQ8Z25kmVTaqZwhPLkdAP51BqGmWy2s2oTsY7eP7x7ueyr71yuk6lcaZrMGqWjGOWCUSLg9u4/EcV6Eb1KdzyKsPZzcT6ilHJqJxxXE23xX8NXE6xzQ3lupHLsgKg/gc1sDxl4fePzI7mR0I4IjJBrnakt0KMW9jZIprLXPS+ONFU4Vblj/1zx/Oq7+OLHeVS1k+rNiouaKnI6YrUbKa5eXxtDjKWgIzjl+aqyeOGwdtquR1znii41RkdeQfaiuEm8eTK+BbIeOymii8uweyfc8ho7UUV6JylzT2HmAGu10SFXjB4rhLbKyBq9A8LL5ka1y4t2ia01c0Z7UBdwH1qjNGOcCutgtUaPawzVC80rY+4DivKlM0T1OZjkKSYNbek3bIww3FU9X00onmp+NVtNlw3zHBHrUTSkuZHTCVz07QdSztDNXZ2EwkUc15Lpd9HGy5fFdxo+t2McYM11GuB61pQrpbsmpSb2R2kRq3G1coPF+hID/pgdgCcKpyabD498P5CvPIjHoCldf1in3IWGq2vys7aNuKsxvzXFWnjvw9JcGBrp4nHI3oQD9Kuf8Jt4fRyhvTuC5xsPSn9Yp/zCeGq/wArOyR6lWT3riE8e6Nt3Kty30jrZtvE2kzWn2lbtdvdT94fhS+tUv5geFrLeLOiEnFLvrm5vFejRQiVrrIPTCmmR+L9FeMOJ278bTxR9bo/zIX1Ss/ss6RnqJ3rnovGGjSAt5rqB3ZCKguvGOkxgFGeUE/wipeMo/zItYOv/IzoJGzVaRuawR4y0eSJ5PMkAXqNnNPh8RaRcMFS8RWPZ/l/nTWKpPaQPC1oq7i/uPNfG2nz2HiXRPEVxPf6olxqbQX0Bc7bdHBVEVV6Acn3r0KTSNPWKNorFZkYgYMjEAY68mquunSdTjmhuryKOCMg7kmCM0i8g5HPBx+NZ+m2M9xpUYTW9UDzRMYXFxgBh9B+NbxqJqyOaVNnn/7SFlHZ6dpFzpmni1EE8iSyxKFwzBSvI5PTj0xVP4xeIH8U+AvCoup3udSihWR9xywXy8En6kD61ha9Nr2pXB07xBqd5dxwynMU0mVVxxnFUb4+XsjUbmYDr2ArKWIV0o7nZTwDtzTZ337PFrrUmsXOo6jbXEMUVoIEaWMqGGQVA9cCvc4Wryfwt8StFttKgs7rct9HGgaIkAuMcOue3t2rqLT4h+H2QNLJNExH3dmf5V0c3yOdUn0O6jNSZrgV+I2ntIyw2k2AcBnIUEVbj+ImgsuHkZXB5XrS9ou5f1epa9jsWqFq5hvH+iN/qneQfl/OrI8XaK6g/aMZHfip9rHuT7CouhsvTO9YE/i/TFAZNzJ3bIGKhbxnpecKGbjI+Ycil7aHcPYVOx0tFcePG8L3BWOOFY1GSWlyf0qC6+I2m28gVljY+0opqtBvcTw9TsdxSjrXAN8UdIBZRbSuyjJCMD/Osq6+MNqrFYtPwOxZ8/yFP2i6EOjI9XFDMkY3OyqB3JxXkZ+Lcrwtssgp/vCN2Cn3qhe+JJNXhM91qTiHG4r5TKFFJ1oo0hhnJ6s9qinglXMc0bj/AGWBp5r59jW2N0kdrr88E5ORGFKn2wKvXeoa1ZgW0vie8jkIB2FhnmpeJhfcp4N9Ge5NUM0kUa5kkVB6k4rxVptTkCvN4i1EvjG0T4H1x3qn9lF5xeXd7cem6VuKl4yCGsDM9qm1PTohl7yADGfvisqfxXo6bityHUdSteS3VjJE6RW6TSsQcKScBfrVdbPUJbgW8VjIXKghFQ5x61P1uL2LWDUdzv8AU/FujXXiayjac/Z7CNrpuPvSMCiD8BvP5U3UfiNpdsw2RtICeCOf5Vw9rpudQ1JpbKWNkmRSCvQeWpGfTqTVg2OnrciQW7hiMd+P0rKWMVzSODRS8U3Vjq+rvqkEaoZgGZR3OOv1rNluV+47A+9aHiBNIt0M98txB6OhK59hxg15/Lr1rHevtikkgzgFiN2KmFKVdOSR0vEQo2idIzbz8rU2NMct3qHS73T7xN1vIOPvKeCKtzyI22OJS8jcBVHNZuEk+WxtGpGS5rlWZlW8tnHbep/If4VsaPpkl4RNPmOAcgd3/wDrUzSNKL3xmuVDLB8u3sHPJ+uBj86j+IOuHS9L+x2z7bm5GOOqJ3NethsuSSnW6dDzcTmDu4UvvOT+IGsx32oCwsiBZWp2gL0Z+5rm4o2kbCj60kSM7BV61oxRiNdo/GuuUjzUiubfavHJ7k1d8OXBttUiWWTZA52vnkDPemEVG65FZyXMmiovlaZ6BNpcYYiKRZGwDgcD86gaxYs68bhjjOSK5PTtZurNo0kklaBT91WwQD1we1d34fs9O1aEzaXfvM6jdJBI2x+nAPcntxXlVqc6Ku3c9OnVhU2VjOXSJWPLIAD3XnNQ/wBl3ILLI6hcckjnFbFvA1xMYpLS7t35zlioX8+3vTdTtv7JVEmaSaUn7i5I/Bu5+lYe1mna5tyRZkwWK7Pvk4JGScUVv2tnpc8Ikmtoom/uyyZbHrRUvEO+5SprseOmgcnFKMU+BdzZr3zwyeJfWut8HagkbiOQ49K5UDFPt7gxTgqcGsqtP2kbGyfIj2OG8jUA7hirks8csPUV57pupPJCAW6Vr215JtxuzXkzw7WgJmvqDo0DLwTXI/6u7I7E1qTXDMcZrHviVl31MKVm/M2hKxr20gwOa07RfMOF5NcxazlmAzXoHgyxFwFZu9c1TDtysjvp4mNNczKa2M2d3l8/SpVs5Rg+SpOc5K16HHpMCqN2KsQaPbMMnFZzws0Z1OI4U94nnBt/m3PbqSO+3mpUEe4FoxuHAJFenJodoV/1QNZmsaHGikoi/lXPUw1WCu0Vh+J6FSXLONjjEXd91MGpo7eRW3hcGmX4ltZsbzt9uKhWYs3LE+9cTUz6uko1YKUdjSRJl5YqeOhORTfLm3+Ytw6n2IqmsrZGKd5zd2ORU2kuo3QZbkYeV5cilvfvUP7sbS0ZYL1Hr+NVzcMzfepJriQgLuzR7w1RJNQljYp9mR4myMq3THtVG8tjchwsnX7p/wAasvcduTUPnnJxjP0qoOUdivZt6HOroc0sTie5+4zBiAfXrXSSfE7QNB0e20xFmvbq3UYaIgKrdgSf1+teffEvWZ47lNOt5jGHXdOFOMntn8P6VwjK6k5wc9wc19Vl1CpKHtJvfofIZtWpqp7GC1juz0fX9eutck/t+PT47KC8ujb8SZUOFBz680aDZW91qsEeoyvFaGQfapiMlUB5H44wPrWb4dsW1HwnFDM8ggjlZgATjezAA/X5QK9E8IeDtR1eWCztiAHbfcuwyFUHpn867Xgk5pxWnU4oY7kpSjJ69DzHx9cWd/40vb+wtzBAWUJEeNoAAwKzUnlHcrjpzWp422/8JrrCrs2R3TxjYMLheOPyrD3YIJ6nnFbWRxLY1rLxFqWmyrtl86HcN8cnII9j2r2CwsNLvLOG6tIz+9RWTceoIrxaw0XVdVObW1YRn/lpJ8qfmev4V6TZ6pe6L4atNO8mOWWGLy2kiOSB6gHrXnY7CVKnK6Wj6np4HG06XMqr06GtLNosx8meZLXa23esgUHnkc981Dfapo9g8yX999lhjCrD0LOAOo9a83udRkuNVFrEIvs0H+tlmUEkk561qadYzarqn2Lw/pP9rao/LzTLuWIfjwAPwp/2alrKbJeZy+zBGwPGnhkKsc81zMNuCRDgE56gU+18a6LcXbwwNdR3EpCwGaFRGOfujBOKo3/hS4XfDqvxB8MW068PbKTIEPoSiFR+dcl4i8M6rpFul1MLW7sZWxFfWMgkhZvQkfdPscGrWEoS0TJ+u1lq0j2QjMzwLIgcbWJaMcgnkY/Sm3VnalcfZ4GBI5EQXbnr9a870XxleeVZwKQ0wysryIDuwPXr2ro7fxdZMqx3mlvz12vkZ+hrzquCxUH7uvoehTxuFmrS0fmdAbG1tllji+zx3Loqs7x5acZ5B9KtafZxYQPHa+VCpCpHArbXPfmucu9ftbx3W2lCq64GeGXjoM1q2ou/sUSoqxyELvkX5t+Peuep7WnFczszaEadRvk1Ne2sJkjkAt7ebzTuIeMBd3YkdzQLS7CfZ1eCEBt0gVeXJ7HPQVlanLqE0UaxTeREmc/MQT+NXItRuFmWFtpOwZfB5IrklOry3T1NvYx5mmixJaXM5leFbZJXBWNgqkr7ZqG1tzaWqreQq00I8yaYoCrrnlQar2t39iZ1hUyCaUs+e2fSseTVZbOWRbq0lNuzbERjkOv1/CtKcqsr6kTpRjujdtZLPUI7hrEP+83eX5py0XuB6U6LUb63mSF9PDqmEFwfvkcc4+tZWkzJJPIyyR2yxZQEDHBq9NfRw6Y1ylyblYRhgRhj705ympOwo04OOpYiuHgMiYZ2mkYrJGAvlg9smle8vLa4Fwlw7KqECEDlj25qrY3q3UHnIVA9zU4ZSAWCcdCT2rCVScXZmqowkroyG1jULjxNMysbI3MEbyIwB3bCVP44ZfypfG2vxafoZeR9803ywp3ZvUn0HWqGt6h9h8Q2t1MsYt0LQseMbXGc5+q15x411ttW1aW7X5YfuW6dNsY6fietelhsLLEVIye1tf8AI4cRWhQg4x3M/wAQaxealcGS6upZ39XbP5Dt9KylQueBSHk5qWPO0n8K+kjFRVkeG227s6bwAsFvNeXMtp9rk8kxRRlwiqTyzsx6BQPzIr0NtPt9EsPtkeJppVXyz13M33VHtk1w3hOOSy8Pza2kAuIluWt7uL1iKDn8y3PqK6Tw5qkGuG0s7eSR00/c58wc46R59xk/lWmGadR3XoaVY8lJNPfc1vMjs7E75AEhUtI5/ibqx/OvHte1CTVtXmu3JIY4QHso6V2XxP1hY410e2Ybm+acg9uw/GuJsoPm8xh06A1tiJq/KjmhHqT20PlpuP3iOalobrzUckiqM5rj3NB5OBkmoXmQdOagkmL1EzevFUkBO0ueCop9ldXFjcLd2dw8EyHKshwapZ/GjJptJqzDY9L0DxIuqWIS98x7uMkNhjyp7/T2roJLaERKyumGwwyMjJ/GvHNNvJLK+iuF52sCR6juK9W8iG+0yKVLwLBKoKsvGc189mGGVKacdEz3sBiPaRaluiK90lLqYStPtO0DCAAUVPbrbRxCNbyVgoxmiuLmqLRfkd69m9zx6rVsvyD1qr2qzbN8tfWM+UjuTS8KTVJWbdnvV5vmXFVmg5+WkiqiubGi3GCB6101q3SuL08tG49q6yyf92rVhXihRuXZgQc1Tv1zFuq+7B48+lU7hgYiK47amqZSsT+9A969S8GTxwwruYdK8e+1CGY/Wtm18UG1jCjPApyoz5lJBUneFj2+81iGNfvjpWX/AMJZHDJtMgrx+68Z3D5wrc1j3fiGeaQN8wOaJYapNnlVcL7RWZ9JaT4ojuMLvwfrWtJfCeE8g8V87+HvFIjK73Kmu60nxdEyhRKCT2zXPVVSK5ZHHTy+UZrU2vETJ5h+UGsuKRBwyhTT7u7W8KEEMSfWoYVjnYrHMjMp5Gf614NRas/VcsXssNGMiyk0ZONuTjJ44FKLwKTttzwPvFev4VAk1tsYpcK7qcbUGSanim3Sopk5IO4YztHuRWLj5HVKSfUdHcSSsMWS7T0Z1wKJIbhXJms1QZ7cnFRyX9mrsk11sAGck9v8aiOo2zA7bqQfNtGUJLH2FHLLojHmXSRI8A3jdGQe+DxUTxxRtkSKQe3U11/h3wB4k1i3WbP9nW8i8S3Q2nHqF6munh+FnhvR9Pmv9d8QXUsMKGa4kRRGgUcnrk4rso4CvUV7WOepm+Hou0pX9NT5A8US/avEl9IrbgZmAPsOP6Vnj5Y2UjnIOa1deazk1q7n09WWza4cwB/vbCx2598VTZN0vPpX2NKPLBR7I+Lqz9pUlPuz0z4W2xn0G2jeLzEkaTcMdgSB+pr3vwUt3pNiVjtItmMmR5ME4HQDqa5H4MeC2uvh3pj299HFczq1zhYyfl3HAY/0FdBrWuapYWM+n6tp9vtjhcRyRcHgffBrpjdxOSbu7HyvqUsl5rN5MMb7i6kbH1YmtrSTodhJ51xC1zMvBaTkKfUL0xXMW0u+/G04O7APuetWZn3AjOGxWcI+7c1a6HS6j4snkykC7U6c1lnW7yPMqud/PDjKgY7VmBxtBwM1FcN8hoshKKK8E0n2jLHczvu57t2r2W8ktfC3ha30CHfuliWbUtjbXu5XGVjZhyIwCCR3zjsa8d06xvrp0uILO4lhjcebIkZKrz3PQV3Xje8kv9Zu7pOYVdVTnjO30+n865cTeVo3Oik1H3h6+KL4WL2el2VnaynAWVU6ewByB+H51ix6vqMsjrLcXCuTiSJmJ/St/wCHunJcTGa4HCnKg8g10fjjw5b6podzcWf+j6lbxloXjODIo5MZ+vb3rypYunSq+ya07npxy+pWo+2vd9jzzUYIFeMSW627v86TKCA3sR/Wqt1d3MU7RMojKn7uQcfjWr4YuF17wfcabctm70/mJieTGe34H+dc6ZszxrLC0pyY2AcKc44bOD0/pXpYeo25Qluv6R59eioqMo7P+mWBdM0iCTG3Iz9K7D4P6rczTahpbszRLieIf3cnBH6g159JN8uCRwa674L3UKa1fWzkLJPAChJ64PI/I/pUZlFPDS0Nctk44mOp6dfW7XVq8BYjfwG44Oarw2DwPHIJGDKnlhj3H0qZ8F/4h+NBlCqSzEgnjPavlIyaVj6qUNbifNjljx3K0jrHMgVgCc8ZXNMeXHGSM1EoLkDcxPvTSEypraylEt4bcz4y3yLgH2rOsG1GOUxNp8jqv3kK4GK3lkWNcNvUDuKswSMYtruM8gN3/GuiNZwjy2OWpR5pc1yilvACcReTuHIIwOlEcQI/1q7R0O7rT7vzlLeW6Meg3dDUWZNh3QKGyOQv5Gsm2zdJW0ON8ax3Js7yZtr20i/KRj5TkdR/WvOJpGkOTXpfxU1OGLTotJhghWeXEszJwVA6A/XmvMT0r6jLb+wTaPmcwSVZq4CpSdqAVEv0q7pVq17qcFsql8nkDuBzj+ldzONK7sjsbGCy0PR4FuHku9QniDfZVYhIw3IDY6nnpVnw/FNpeh3eu+UlvI8jAjbgKijGMfUmnanqFvoNrP8AYIRd6qBm5vGG5YmP8KDpx0zWJ4lnnj0XTNNaRmkkhE0xJ7sS36k1OHdm5HZjUoqMDAmaS8u5b64JZpGLYolmWBNvVzyQO3tUl0y2tuoGN5rK3NJJVas4ifznkJLNgU1pefWkZcAA4AoUH+FfxNAB+8bnoKaVUdWyfapNoP35Py5pD5Y6ZP4UwI8jstJzTyw/u0w57CkAV13hS5uJNIki+0bYreT5QT0zXImuo8Bae+oLfItwIdiqQG6MTkVzYtx9k3LodGF5vaJR6mqbiOL5Wkbd/FtbjP8AWipm0K9zgNEVHCgLkAelFeb7Sj/Mej7Ot/KeeU6NtvFNpK9k8YuRyZFTLgis0MVPHFWI5iOtKxop9y4vytXQaXNuhArmBKuK19Im561nUjdGkZI6GJsqRVef+IUsEgzRcYzXJswZy+qbklP1qrFJubDVoa2o3FqyK74axOeWjNa1jjYlmxxXXeE/DMOqKHaPcD0rz5JWjPHNewfCPVIVtoo3xnpzXPieaMbocQ1T4aKbXzIYyjY6iuLk0K+0jUP3u7ywepOK+qbMWl5YBQoyRXFeOfDsbROyxj8q4ueai1e5rTklNNnBaMss1opj8x1I4IGBWg7XixLFZafNMzdcEKB6iuZNxPZ3TwT7gAcL2GPStjTLqWVJYo2lIkwCVbnFeJWoSi+a2h9bQxsaqUUzTRXsYjJNDDuwcorg7fQmnWQmvd0kflNEwI3FCuR3xVGC0tbVz5wYt23EnHpU9tDe6vqFrp1pfSJLcTLCnlpgcnFc6hzOy3Z1z51HmZqeFPBeqeKNea10/SrKKzgO6e8mcssX+J9q9m8P+GfD/hnmygF9f5+a8uFBIP8AsDoorettLtfDuh23h/TVxFAg85/4pX7sT3qssJzX0NHCxpJX1fc+PxePnWbUXaJKksskm+R2Y+pNeQftXeKvsHhaz8N2N5Gt3eyiW4iz83kL0z7FgPyr2OKLFfKH7RkLw/FzUmlk8wyQwsg3fdXYBt/PNd1Pc89bnksknmMXx8+cn/61ThvvP2C03UIsNvAGe+KYH2hUkXhmGcHt3rr3RR9RfBzUPHsvg6zhuZ9K0ywWFY4W8kGdowOPYH3NdD4pv9ng7VP3syNBaTk7sZY7Sc8eteP3nxaaz0i3sdHtIFZYwmHiDrEAODnPNVx46vNQtYbO613SLmO7gaK5+2WTwGDjGN8ZO7qfyFW6qUVcwcGzy3QYSxkmY4ESbvqTwBT5n596dYqY0uVBV0DBVdTw2CeR7GorlgR05px+E16gjgio52wtV0kKv7GpJWDJmoGaVvqt/D4aaxju50tfOZvJVsIXK9SPXp+VX7e/8zwsqyODK0xLNgZI7Vztjdy2k4ljkdD6oxBrTl1S8ubWSMyI8YOGzAm7/vrGf1rOUExxZ1/hG9WGPcshy3XJro5de0+Ek3V/EgH+0PyrySytry9Yx25YjvzgVpw+FrhvmuLhU9lGTXk4nB0XNynOx9Bg8ZiFTUadO/n0KyalFpev31zYN5lvKZEQDjKseKzHuGeZpWP3jkgVcuLCO11+KzDF0LL175qDVbMQ6i1tbhpGHzEKuccZPT25r0qfJdW3aPIrKpZ83Rv7yozGSQhec1r+DJGt/FumOrBCJ1XOfXj+tY0Y+tTRs0EqSxttkRgy8dCORWtSHNBx7mFOfJNS7M94laSOTLMzMTk9jmknm+Ul1zwRnPSs/SdbbU9Etb9kUu6EOMcBs4OPyqc3EZQybSXY9M8Cvi3CUXyyWqPuYtTipR6k6XBwFUFdwxlhx+FPyDsaSZQx+6QaovIS5jL7VXk5Pb+VMfbldhO1Rnk/pT5RNF1WBlCrLu743danSaNSxkXBGMc8H6VQjVnJeMY2kAnsAe9OG9nWOSRG3PgEdM0NGfqi5G0ckrKFz7jrVXXNXbSNIlupMFkGEUj7zHoKranqC6Pp0tzIwaVeIl6bmrzLW9f1bV8LqF0ZIoyzogUAAn6V24PAyxDUn8KODGYyOHTiviZl6peXGo3sl3dytLLIcsx71RbrTgTu/CkNfURSirI+Ycm3diDiuu8B2zQ6ff6oqb7mR0s7If8ATRvmZvwAH51yLfdJr0dIDpvhPRdNtwTqV2kkgHZPMI3MffaAPzonflNaKvURS1m5j+xx+HtOIe3EgNzOBzPL25/u56VjatcLd6tLOD+6jAjT/dUYH8q6C5ezs9NkitUEkFnlRMes90w25H+ygJP1xXHXLhbbC9+M0o7WKxDvUKV9MZZGYn6VBEcfU02U5OOat2FrkCVlOO2adzAbGvdqmBjH938RUzrt7VA5ouAjMPWonIpWPvTDj3piENJSmkoYwNdX8N3Vru8ty2GeMMvvjP8AjXKHkVe8Nu0ev2JEhjzOqls9icVz4mn7SjKJvhqns6sZHriGO1Xyd4c9SWPc0VS1Gw1WS6Zrd7dk9d/eivlVTi1dyR9W5W05WeUGL2pjIQK0CBiq8oFfYJ3PjWVKcv1xSuMGkAqkA4jIq7psu1utVEjZ+lWbeCRWztqZWsCN63n+ZcGrM7krWXZltwrScEx81xzSTOmKujH1Y5WsetfVBgYrHzzXVT+EwmtRe9bnhPVpbG+RV+6TWGKvaIu7UI/94U5pOLuSj6g+H+pPc2yFiegrqNdjWa1bPpXDfDo7LVPoK7LUHLRFc9q8tjR4v49to4mdiMEd64/StaaOUwrKVHQkHrXovxBtmlhkAHODXjgie1uj5i8Z606VONSLUjWNSUHzRO+MlvcKiq7O+3IBc9a6TwTfQ6H4s0i+umLxw3Mbu2Ogz1rzywuhsHzduD6V0Wl3kjReXIynshPXFedXoSotSXQ+iwWKVeDpvdn2TLCLhjKpDq/zKw7g9DTU09iemK8K+HnxY1XQbeLTdXtP7RsU+WJw2JI19MnqK9FtvjV4Hkws1xdW790eAnH5V6VLEUai+KzPDr5diKUrct15Glr09zp9lqd8bpYYLZXyHh3ABVyTkc18oeCfCk3jbVrrWL2ee1tGcEB2Mkrg88F/4fc/hmvZ/FPjPwpqmuXDL4+vrDTbxgJrUWeYwMfNyQeSK5aX4ieF5/GUOk6LDHa6M8LQC4mUR7cfcH+6B6+tXKo4wcoK5nRofvOWpoedfFzwBNoIS50b7Re2eP3udrNH7/L1H4V57Zrv+aTBbGADX0Tb+II7zTo9St9kqozEhHyPMi6qPZgDivDfFp0248Q302lsPscsplh2/wAIbnH4ZxSwOKnVbhNbHRjMLGilKL0ZRkX5CF4NRWtnqF5dLbWEclxO33Y4lLMfwFaHhPT4NW1hbK/1SPT7YKzyzyAkqqjOAO7HoK9V0bxV4R0B4dN8K2cViGH7/U74YY+ucZJPtwK6cRiHT0jG7OehQVR+9KyPLr7S9T0SFbXV7N7W5l/ebHGCF6A4/A1lyqznjH1Jrsfinrllr3iVr+ymee2WJIVdgQZWGckDtyTXIMr4/gjB7Yya6aU5TpRlJWZjVjGM2ou6KE4Ab5WB+lKDkVLOMrgDPvjFVlYjqKogGGGrSS3v9LWO6vdPuFtLjCh2QhZOA3yt0zgg/jWeF8x1UMBuOMnoK+kPCGt+G9Y+FmnaP4g+zTRpbiKSNwW+6SofI+6eODxUy+Fji7M808Oz6d/Z6tY4wfvZ+8D71PdybQSD/wDWq/qfwnmSb7f4d1K5sbWR9sZu0ypPoHX+orH8UeC/GGj6aJ77UrCSB28slHw3I+mT+HNeTPDKU7qX3n0McxdGmoVINM466v4x4he9PzJETt/2iBx+texfs8eC5pJ7rxhrcJH2iJ4bONxyVcYeTH0JA+prN+GPw1tJEt9S1RPtUrnekbIyqgHchgCfxFey61rmi+F9JFxql5FaW8a4UE/M/sq9SfpXROaXuw9DxJzlNty6u58k65p8mla9qGmtnNrcyRdewYgVQfn7xNbXjPVofEPi/UtZtoDBDdTb0jbqBgDn3OM/jWWwXBOMGu6N+VXMXuekeDLjzvCdosdsSImMb845z1/WtIPtmYY+VR933+tc98OmZ/D9yrsTHHcHIHUZUV08koULGwEfy53bc8dOa+XxUeWtJeZ9ngZc9CDfZDCyMOVHOPxpys6osuMp2J5Oajle1hfaXeR2kCr0GRj/AD9aaJvMnMEYztGRheMe1Ycp031LCsxjkT5vLc7sYJY1FfrDZ2L3jzFAgyQRg57CpUbycLlkIG4HOMe4rjPGOrzX14YYZU+zR4JPJ3tjk1thcPKtUt0OPG16dCk5PfojP1rVri/laS6kZyeAOyj0rBkmUkqM8illun3lWXHvVWRiTur6eEFBWSPkJzlJ80ndiD73TtQxpOrUhIzVknS/DTTrDU/FcEOq2slxZBXaRU9ccZ/HnivSviHo1rpOlW8umzTXF9el/szLiRvLbB2qF6cD69a5n4WXGiRQwwv5sl7tld4lTLSuxVUVPoFJJOMZr1rR9HRbmC716a3t9RuAYbJSwxEvUoG/ic9z+A99XD3bWHGfK7o+f/EN9F5ENjbRmOOH5FJ6k9z9etY4xPPHHg7B29q3fiXqEWpePdQkhKGGKTylZBgNt4Le+SOtZdtGqx7u7d+4rBKyHJ8zuKYok4SNV98VHIHJxuOKkJYdeR600kGgRWeNx/EcVEfMHfIq04I/iGKiZkUctmmgICW7rTfl7gj8ae8g/hFMZs1QCNjPGaSignik0AUsbmOVJB1Vg35UzNI3SlYEes3MumQMg8ybLoHOW9aK3dMuIX0qyeW2iZmtozk8Z+UUV8XKsk2mn959goSaTPGZZOagL0Sk5qPqa+0SPjxcnNKgyadHHuOKsrGqjpRcCWyVeKvqFBrML+SQR0pTfDPes5RbGmaw2g7ulWDL8nWshZy4HPFWUmyvJrGVM6oS0K+oNuLVkMfmNbEyFgT1rJnUpIa2pvQwqbgK0vDi7tTi/wB6stWrZ8KLu1WP61U/hZmj6G8CfLap9K6e5lzxXNeC1/0RfpWzdbvM9q8llIxPEdss0bZHavJPFOnojSEDHWva9QhMluxx2rybxiUhuHSTgGlBtSNYWehwEd08IwSa29BvjLIqsx4IJx6Un9mRXFuJI8H6UkNhcW86i1t3lZ8cBckc9q6ak4VIuPU3wydKqpdDqgZlRCVYRupYE8Vma7fC0sEkRYyWcbWPJBrf0Xwz4j1aMRtayxR44LsBt/DNcl8V9IvtC1e2tLxk+e38xArZ4zjn8q83CUOeslI97G4+MaD5HqYc9+0khkkkLE9zVK5uAwPORVNnPSmbuK+iUUtj5Ntt3ZtaT4m1jSNPuNPsLhY4Lhgz5jDEHBHBPTg1mQ53BQcA1X3cU+HezfIrMRzhRmkoRi20txucmkm9jfhaGCLauB6nuao3dwXc8bV+tVBM23rUD4OT3p2QjWtvmiWR26ZC9+9JJu64C+55NdP458KT+Cxo1pdPma+0qG+fP8BkLZX8MVykrnsuSehJrR2siSvc7sZLZquR61LKS3PzH+VRMeKgBB8oz6mu5+HPj5PDOn3Gm3mni9tbh2Y7DtkjJA5yeD0/SuFY8D2FXdBginv1+0IzRLgsBSla2o721PX7f4pWWowpYJBqToDuMaxqcY/4FWjd/FTS9PlFqdNvZZMEjcUXHHQnJrnZ9LEd0k+lWgGy1CGTYob2JHrXG3mnXEcsdxc/Mz5KjqxG4jcR74NcqoQfvM0liXVaTd7HT658afEjq9vpNlaaZnjzSPNl/DPA/I15vq2p6jq1415qd9Pdzt1eVyx/D0rQ8SWPkpDdAYDnaRnmsQ1vTjG14olliADHynBqYtkAOMe/Y1DEhP1q6ke2PB5OK1sI3vh3fWkN1Np0wZJ7lgYmP3cgHiuvMm8fKNwAwcAjIHNcf8NNMm1DxBd3SAbNNsZbpzjoBgfyJ/Kte48R6ZbqYYmnmwSBtPGPTPpXhY2g5VnyK59Bl+KhGhao0rGs0qtKrlSDIMnC+nFPkKRxJMzLbIvJZj+grmT4puJpNtvp8CDrudi2Pes3VNSnugiyNwi4UDp9aingKja5tEXWzWlFPk1Zc8Qa407GG1XbH3Y/eY+/t7Vz0kkjHJpHO481BIrjkMSPSvZpUo048sTwKtadWXNNkcxBPNQEU9xx1qI5FbGYZw3tR94j6/nUt1Z3Vq0Yuo2iMiCRQ3B2nocdq0/B9iNR8T2Ftt+TzQ7D/ZXnNKOuwNNbnYW+gto+maftlS2nJ+0XVww5Rey/r09ava34ou7jwtJeapO83klrexLx7WYHnfn14AzUOu3sE2ttNqSvJZW52QWynHnuOpPtnvWH8Q4NRuDYNfSQRtMjOlrH0t4xgKCB0z6VpKs03BbHbCjGNH2j3/zOU02AzlpZD8u7LH1NaMrKSOwHAFRRhbe2WJTnHU+pqGaTuDWWrOIWSbbmq7SN2JodsmoyadhA5J5LGmUZo7UxiYpT0pKYzHPbFFwFLClH1pvbpmmikA/cD/DQelID70489KAPTdJ1OWTS7TE8mEhRMKvAwAKK7jwn4e8Cat4Y02+RbyFntkEqxXBA8wDDEjnnINFfNzp0uZnuwzK0UjwK4GDTIlLNirNzHk10HgnTI5ZHuJlDbTtQEZ59a+gnVUIOTPDtqYkULKM7Tj1xSyYHBr2ew0K1ntQbmFWUjhdtcj438IW9ujy2BZcLu2nniuOGOi5cslYrkPO7h8jFV8U+VSpIbrmmV6JBftj8gq0h4qlbHirQPFZSRpFl6NA0dZWox7STitWyOY6p6qvyk1nB2kOeqM20tpLiQJGCTXZeEfDd1HeJM2cemKqeAbRZrgswBwa9n0PTo0gDsorPEVmnyohI2PC0ZgtlDelbCqsklUYCscYVasQPzXHcZduIl+ytwOleQeNPD91rerpbW8sduhb5pX7D2HevXLhiLZs+lcTIjPqwYZPNJvldzSmruxBfeFNM0TwotpZM0j43STOPmdvX2+lctpd0kUiKynzAa9avI4pNPCzD+HvXlOuwwR62jxA7c9BWF3KV2dVkkei+FL5wxyMDGTmvF/jlrMet+LVmhBEcNuIgfXDHmvSNXt/tPgu8hsdRW0unQEOTjaAcnOPbNeUeNLO2tvDOgyJLNcXLrMJbg/6qQbgV2d+Ock12YJrm1MsRorJHG9hXRfDvwy3irxD/AGf5yxxRxmWX5gGKjsvvkiudHQ11/wAJLaafxPK8Umzy7Zyx+pAr0K8nGm2mc1JJzSZq6ZpfhC21l9Gu7Cee7tJmWd5JD+9XjpjjivXPDt1omhW8lvoVlpwWZNsiyRjJUjlScVyd3bW+n21xqF9CQkalnliUHI9+9WNM1C116OG4s0SBI7ZAwST/AFrA43ED7pwAD+deTObnHmvsdvsoJ8rPHPF9nb2HijUrO0iMUEUxCJu3bRjOM/jVPQ7cXmu6fZt0muooz/wJwK3/AInWD2Pi6eRlIS5RZUz34wf1Fc7pdybPVrO7H/LCeOT/AL5YH+levSlzQTOGorSaPaf2sJJZfi3HG8YS3h0u3jtsDgoCx/8AQiw/CvJHjDNhhkV7L+1LqmjajrOlzWNwk15DCRPs52o3zICfXk8e9eMrMrfdINbU9Yq5mthzR8YwMVRuITE24LuX+VX1Oec10Pw98J6h418U22g6eyxmTLzTMMrDGPvMf6DuaqS0C5wzkYJxiut8GP8A2UBPc2u9ZAJCx/hHQcfka9p8afs06ba6QbzR/EzwSwpula+VfKb3+XBX9a8lvbHxha3MWn3WiyXccJP72zUssi4xjPpwPSuKtUXw3NI0nUT0ujq9T1B7jTzJaLKoiuYlnkhdfu4yQOfm4IOPbmsGytpZ7S41e6BGyRVi3dGYcbfp1zS6dp2tYKLpN/boX3ESrnGRycD8Kt60bi4MtlFFJa2tpAxTzFI24Gdze5P51VOpCVPR69TOVKVO0eXQ4XxXLNJJ/pTqsu/IiQYVR9Kw4YyzVe0DTtQ8Ta5HZwMDJIw82aQ4SJO7MewH/wBavo/QPgT4B1Lw/i08TXsuoJHl50ZcBvUxkZ2/j+NOLjTSTZbTetj5yhjUD396dIwUentW3468OXvhHxDNo97JHNt+aKeP7kqHow/qO1c3PKGO0cmt1JNXQj1n9m+yiurrxVPLJFj+ymtxGSNzbsknHpgdfevKrRXbC43NnGe1T6JNf2l9E2ly3Ed47bIzATvYnjaMdc+le9+AfgXYr4Y87xRcXUWp3A3COCQAW47A8ct6/lWUaUnNvuS5JHhxMcCeWh57n1NVJG3MTXffEj4X614XL3lm51PTRyZUXDxj/aX+orzd5uKtwaGncfKwHfFVnd+oakaTJ56VGepx0oQxSzsQOSfQV2fhbw7b2dudY1tT+7+ZITjCgDO5j/IVjeFfs8dwJCubhTuQ57e3vVnxlrE0iGyDFdzb5l3ZHsP6muOu6lSSpR0XVnfh406UPbT1fRGPrupSarqdzqUgwZpMhM/dHYV0fwoAivtT1aUEi1tiAfc//qrigxZWX1rrfDGoNpPh67t1j2z3cinef4UA/nmu2nywt5HDJuTuzTlnazn/ALS1LbNqMi5hhJ+WEHoT7+1c9dzSzzPNNM0jscksaJpfMcu7l2PJLd6gZl9aixc6jl6DXbIqtIpXkcip3ZMdRULYz8pqkZkLGmZ5qRl5+X8qBCx7YqgI6BSkYOKQnsKAA0hVaWilYBhUjpScdG4qTNGRSAjwvb+dOApdqmk2CkB6B4L1w6foMVssh4Zj9MmiuGiuZIl2oxAorkng4yk5XHzM1mhzIK6Dwxcx20phkIUE5UmsZ+uaZLOFHuKJx9pHlNNj3CwuUNmrAjG2sHxNf27KzbhsRCM15hB4n1G0BjjmZ0/useKpapr1/frskcKncKOtcay6fNdvQOdFG/ZXuXK9Mmq+R070UpGea9dKxkWIGwBVpGyKoRnFXbUFqJDRo2BNN1FMxmp7KEgVLPDuIrkckpGyTaNz4cWwU5bua9cs/ltQOnFeXeFf9HK9hXeW9/uQLmuOrPmlcXJY2BOV4rR0+4XAyAa53zg3ep4blk6fzrNSsOxv6veJHZs2ccV5+niKNNWCBWYk9q2L2afUJTaxHOBzTdO8D6jNP9oDwJ+FPcuCsWJ7+5vl2ozAemKZb+F5LlxcTYGD3rsdG8N/ZYQbiSN3z/CK2hYJ5ZUjis3TZtznAxaHpzCS1nLqkilWKN2PFeV/Grw3p3heHRbDTrm7ljdZXCTSbgoyPujt3r3zUNMETb1Jx2rwj47tPfeK7eBY5HS0tVUYUkAsSTz+Vb4RONRK+gqy543R5a/3jXrX7OWiLqFxrN9I+xIkjiHHUkkn+VeTS/fPWvc/2dBLD4T1GTGFlvcAjvhB/jXo4t/umctFe8d/eeHrOe3kt5plkicFXQjgj0rN03wpomkBl02GKAv94qnJrYbI+Yk46k1zfiXxl4e0keTNqRNwTgpbIJXA9ui5+pryFBv3UdbaWrPP/j9ZxWs2kN5haZkkUjGPlBGP1JrzPTrRr2/jtlH3mwx9B3NdZ4/nufEOrR3lhpmqm3WPA8/dK/XqSAAPoK5yxle1WTYrJO52kngoB1/GvYw0VGCicVZ3k2dNqc1qkZgbMzYwWY5NctcR4kPl8Ec1I0x/ibP41A8qs2RXS2ZJWGx3HO1+MV7p+yreW1rd63c7kFwRFGueuz5if1x+VeCTgbsirmga3qmhXwvNLu3t5hwcchh6EdCKTkxn1f8AGHxVIsmlaSrkJJvuJRngheFB/Ek/hXOadqFvMg3Exn3rzK48cyeLJrKW4eCx1O2QxMj8xXKk5G0n7rA54966azuY5A0e5PMRQ0qhv9WD3PtXhY+k51W2e/ltSCpqC3N/WPEVjo8h861upGx8hWIlScetSWt1qF3FG8q2gilXJXdkge/aqGm6tqccs2ltbqzxkbBLgqyn+JSeDUXiORwu+8sJ7QL0nt+mffGQa8ypTUdLHrw80TTxw6RLLNb2cMQkx5jxxgZ+pFcld+Mrqx8TWc9jOTN56rgHgqTgqfUYrn9T8U6lp/mqbtpWbIRXXn05/CjwLeeGr+eJdTjFlqELCRJnkJjmwRxz91vQV24fBSj+8nrY8rGYuml7OG73JvjV4lg17V4YYWRmtC6F19yOP0rgLVXkmVURpHY7VVRkknsBV/xbZf2d4l1G08+O48udv3kbZVs89fxr1f4LeD3023/4SPVoVSeVf9FRxzGh/j9ie3t9a9SriIYSgpfd5nkUKEsRU5UaXwg8HT+GtniDVPLXVGX/AEeJ0D+QD3Of4j7dK9csPFkN5ILO7UW90R8mD8kv+76H2rjr++yG2nAHeuD8Wa6lrBIvnbZByHDfdI6Ee9ePhM1xPttdU+n+R7OIyqj7Hs+56x4m1ZFt5IW5VgQR6ivmn4l6Xb2erG6s1CQyk7lHQNXXz+Po7vw0l5fEi6UmN1xgyEdGH1rzLWtUutXujLM21AfkQHhf/r19Q53R8zGLTKUaGQ1LIEVdq9O/vSKdqBQQKbtJ/iqDQfBMYGEkbYZelVJ3eaVmO5mJ5PqanVNzBFBJNaVrDDajc+Gl/RaNh3drEOn6eI1E1yBnqqH+tT3EhY56Uk0m49TVWVjmkhBIc55qFsjoaC1MJNUIRjmgNSGkpjHZNIZGA+8aa7BfrUZapAk5bvQPembh2Bp25fxouA6io2Zs+lKJPWi4D6KQEGlzRcBKWilUc00A0opOcGipsUUaBc3HPBrPumPOKvN0qncrwa54bmkjNbJNJUkgOTTQK6EzMTFJ3pxpoxmkBJEOa19OiyQKyrcZkFdBpURZhUVZWQ47mrb24WMU7YN/Sp1XbEATULNtavLk3c6omjpx2jjtW5a3DLjNc1b3QjGae+tpHWKjJvRGkrI7GG6J9akutRS3iYswziuGfxPEgILEVh634lkmRkhbINawoVJO1jJzjY9t+HNrNfwSai33ZpCI/ovH8816PBGI41CtyBXM/CWNR8OtFk2YZ7YMfqSTXUnAOAAKbXK2CFA6kE/ShZpFbocUmce9N78AnNZOTKLZVZUwcYPrWNc2whn3+Wh9flrXiVlUZ5zVfWJra1sJ7q6lEUMKF3duwFRJNlRlZnx946sY7XxRqi23+pS7kCgdhuNe6fCdLW0+GunTL5MKtBJPKWYKGYZLEn1wP5V41rkUl1e3d8yt5NxcSMpZcHJOcfUZFaF14ultfAtloX2dxLBKyh1bCmLrg+pOT9MCvSa9rCMbinDkvNbHoUZ17xhK0gnOnaODgbfvS/T1+p4rhdW8G65b+MQ2m2M01jHOrCUsCWUEZznv7V6tpN1broNhHbjaot0xGvO3gcVI1ycbsBR33MBXHGs4X5R8ie5PYakz4QKLY9o2GCK+ffEvlr4i1URzGZRdy/vDyW+avdLjVLOO3lee6tgEQtyQSMCvnSBZGuJGkJ+fLHPfJrqwC96TM8S9EDtULcVNL9761Du7GvRZyDSeKZ3pzjHIORXa/DPwZaeKrLUrm6muoxZlf9SAeCGPTBJ6dqzqVFTjzSHFNuxwzYrZ8J6u+k63HeXb3L2rRmKZVOd6EcA57A4NeqaH8NLHzx5NvcGELkz3kRjyewCnn9BXRP8AD3S/s7Qqtn5jDAbnj9K4KuOpu8bG9NThJSjujLtvENrN4eKxyLfW4T9zLG2HRvQntWDJr+uWybYWTyDySz5IH0rP1w2uhTTabDZ6hG/nFAwtTsk7blyMMM9K27bw3rWqSafr+lQw21nLbiWQEZB4w6hR13c8e9cn1WHxN6Puen/ak9rO5554zbV9UvI9QuLZpYGUpDcpHhZMHnn1B4rCexvkXc1lcKvqYzivb9M0XT7eyNjD4d8S3Vs8pm2SbI0DewLZFJrnhu5ur3Sbu30ubSbKznVriKW4VkkXOfugnJzXVDFxprlS0PPcZ16l5PVs574ZeA1WBPEHiK2yOtraSDlj/fcenoK9FvrqV49zSAkfwjotR30hZ+SS3pnpVRY+rMxx6V4uKrSrS5pH1GFwsMPCyM7WL64js28tSRgnivE9V1Oe/uJGlYkbjivf5I42iKhBtxkkivCvFVrHbeJr+FAAnnFgB2B5/rXXkzi5yjbU4M6cuSLT0Mj5mwMk+lPWN8/dNShdoyvPrThLkc19EfOEaIgPOfx7Vo6HpOpa7qcemaTZyXVzIflRB0HqT2HvUWi2R1TWrWyVZyssgWQwx73CZ5IHfAr7C+Hvhnw14X8Pxr4fjDCVQZLlxmWQ/wC0e307U4pSly31FJuKvY474b/BnRPD9kbzxIsWpanKhUoRmKEHqFHc+9eTfF3wLceFtTkurFXl0uRso3Ux57GvqC9vFjBZ2XHbNcn4nurLULKW0uVSWNgQQRkGun2cbWMFN3ufJJZqYS1dZ488Ktol49xaAvYscgdSnt9K5TOenSuZpp2N73GZJPHJo24XPPvxwKtkW32ENwJVb15Oev4VTc72O0YXPTPSlcBrdfl6Uhz9KXBU/epCWBzQxkZj9STSou36VJ1pCKLAN6dKXnPWloNLQBrey0FcjBWlxRz70WAaFx6Uo+tKemMUo2j29qe4AAaeooHsKVvlGTQAu4Diiuo0DwTd6npqXs84tPMOURl5K9j+PNFc0sVSTs5FKnLsUe1V51+Wp15FRSdDQi2Z8q84qFvlNWpxVZ+tbpmQwnjpSfhS569aBz70AS2n+tFdTpDAAZ4rnbWLawNbds3loKxr6qxcNzdnddowRVF2y2M1Vlum9aZFNufrXH7No3i0WrhW8vg4rntQaVWPJroWfKYPpWHqcZUkjpW9DcmsjLaTd97JpjEH7oxSnqciu3+D3gybxX4nhMsbDTbZw9w5HDY5Cj611TmoRuznPoD4XQXOn/D7RrW5B81bUMQe2eQPyNdKrSyEbY6kVYIkUIgAXgewqZZlXGB1ryXK7udKIxDJ/FgCpxtWPhQDSPKMdDTVcE7TUMLlK91KK1+WRtzegrzH4569cTeF49PtJPKe6nUFB1ZRyc+g6V6Pqmnw3DnAKuehr55+KGotB42vLWYo3kBYgGYgDjPH51VGN5jk1ynM38lxHBBG0zzRCQsdzfx8ZP44Fb3w/ig1HxElvNZR3VuVJbem4LgcH2rntL07VvEF8ttptrJdPnAKKdqj3Y9q+hPDPheHR9Mhjjt40cIPNKDq2OTnvWuKqcisty8PUaTi9jQ0nQ9JWBdsJJxjGSFFWJNF0qQFXsISB6inWdz9mfaVytSaust5bbIZjGSOCK8+Lk92OWjPJPjLc2Onab/Z+m2ccUl020sg52j739BXklv5j3DmTOdncV2HjLUN+vXas8khtnMKMuCpx1/XNcxLeSTFl29j1617OFXJHY5ajuyjL8zFu2eKiI5NTzgDAFQNw1drMhCOOK9W/ZxmuEuNcjjcqhjhYj3BYD+ZryjdXq37OF/BHqWr6a21Zp445o27kISCP/Hga5cWr0ZF0/iR688s755J+tRhJdwywU1bYZPzdfUU1iAMsuB6npXg2R1nDfE3KWmnNgHE/Jx6Sp/jW/8ADwqvgvToWJ3xq8ZGf7sjCsb4neW+iwSoQwWYhSDnuG/9lrV8Fo3/AAjsfYiabp/vk/1rabXIiUb+WX7hyPSue8ZX0kLWsXbmQj1I4H862xIy9etcl8RprhvsUcKn94xRSP7xrGx1YP8AjRZAWla086efylzkqO9ZVzrEUQIVs46ZP86zfF+p/wBmacz7jIVUKo9W6c15RdXd1cyNNNcSFmOfvHArXDYN4i7vZHq43MFh2o21PoHTbqKXTTLNMibvU9a8N8RXK3HiO/mHKmZsfQcV6h4ajWHwBp8twS8rQM+WOTgk4rx5233Ekh6MxP610ZZRUK1S3TQ4c2qN0qfnqSkgjKmlsrS4v9QhsrSMvNO4RV96gb1HBr1b4CaDHK82u3Me5smK3z2x94/0r0cVXVCk5nlYaj7aoonoXgLwppvhnSUjtIfPvZF/0i5I5J9B6CtYXt1olw1xDua1lP7+LP3T/fAqdvPtYy0Kl09u34Vwvi3xdJayPFcRBVXOSTwR6g/0r5WhXrqv7SDvI+hrUqXsvZte6djqupvKN0ZZ0YZDA8EVhXUrCN5XbCINzE9AK4Lw18UbWx1Z4NQtXuNNkbqv3oz6gdx7V6hNrvw81LRH/wCJ9Bai6iO1mO1lB46GvuKdWU6fNaz7Hyc6ajPl3Xc5MNHrQkhjXc2CMSAAOvtXmXjzwz/YM4mgkDwufmQD/Vn0rq/E/i7w/wCHi0Phe7Oq3jDBuHUiOP6Dua8y1LVL/U7hri+upJpGOTuPH4Cs6c5+ztVtzeXQ0lGKl7mxXwWOWOKUsAMdqjz60UgHEim9aKKLgHHSikbjBp30oQBQaKULn609AEANOEdKFxTxSFcaIx3pQqjtS012xQAOwUV2/gLwgbny9Y1iMi3HzQQN/wAtP9o+386i+HHhYak41jUo82cbfuY2/wCWrDuf9kfrXpFzISvAAA4rz8VibXhE1hDW5iaxqBhvCig4CjoOlFc9qVyZ76aQTkDcQAEB6cdxRXnch7MMNHlRzKGmyjHNCdac43DivYZ45TmXIqlKK0XHFUp1wa1iyJIrnrx0p0QzItIP1p8HEwqiTasofMIq9cR+XGBUWmFQvNTX0i49q5JNuRtFaGfcNt46UWrc1VuZd0lSQNyDWrjoJPU1kbiqmoLlenFTwtkUtxHvjrBPlkbPVGLp2nvqOs22nw53zyBAfTJr7N+Hng2Dw54ajiWFYIooixX+J2x1avnn9n/w8dU+I0Nw65gsV81iR37CvrTXZRForrnBfCf41OJnzNI5WtbHJlcr696cuSn3aSPJTC5GDUoUlfTPvWFjcj54wx96kKnG7n8KAhCjaRxTtjA9cg0tBjPv5GMMPWsrU/Dmi3832m80qzuZx/HJECa3RCMbtvNIY1xkcGs20tgMeztra0Tyre1igj6bY0Cj9Kldlwfl+tS3K/OcED2qAk59+4qQRl6jaNzJHnaeoqHTrkxP5MmdvvW0WUgoeh9qxdRtTHLvTPtzWUnY2i76MwtU+F/hLUr+W/mtJlkmcu4SZgpJ6nFW08C+HbTRL7TtO02CB7m3eLzSNz5KkA7jz1re0q4Z1Echx25rSEK52sQR2NV7aTW5m4crPjbUbW4s76Szu42hnhYpIjDkEVWmXBzXU/FpvM+JOuMFkjAuSuG56ADNcq23I6nFfQQk5RTZyNWGHOOleg/s+2cs3xESVVcxw2spkYfdGRgAmvP2bPrXoPwbu5LqS48OQ3Dwy3DGePBAD4UAjP0GfzqK6TptMcNz2zW9e0rR4xNeSMiHOCcAH6ZNctcePNJ1S5jsbJ1XfkkyMcEAZ7A1nat8Mb/UnDSX0EZ/vO7Mf5VyEWiQaBqMd1bajHeXEMrxCJY2BVwMHII7ZrzoUsNfe5veZv8AiLW7YaDJp7bTsmaaNkJxt2npnnqf0qbR9e8XJo5k0vS0uLeJiZvL+dkyOvHXv9K4bWYb7VmiujE7xp8jSljhh2A9h0roNB0fX5401bRbwR23IG4sMN1PQevNbONC/vaAnJbEx8WeML9S0SCFM/ewF/nUum6r4luLlE1C8huLcElk4JBwcEECrb3V/HcpJqtnGk4PF1GgYN/vA8H8Rmuk0/xHZyqbHUlgiWRdq3EQxG2fUfwn9PeoxGCqRp+0ppSj3RtSxKUlpZnjnxCvpJr2Oz3DYvzvj17VzGOCD0NdZ8UNFfRvEoje4SdZ4FkV1HGCSMe/SuUPHFdWEilRjYxxlR1K0pHpF/eH/hAbW8t7lVhjt1hKBudwGCMfWvNVQ7c/pTvMfyvK3v5edxXPGfXFRsD1zxToUFR5vNjxOKdflv0VhG6V7x8JX+z+DdNxxuDt/wCPGvBW6V798O7cf8IPpO7K/uid31JNcea29kl5nXlSvVfoekaPMrAqwyDXlXx9ksbXQzbLbJ50842sOoxya9B0ryd6BZWD49e9eR/tDSTPrtjFIuItjMDgjmvFwNJSxMU+h245uMJM8rRWY8Ak1L9nlb736mrUe1V4p3Br6w+eKf2YqPvUwxkGrrelRtimmBW2n2NBX2qUqDTDlfcUwGFaSpDtYVGaYAaFNFMjb95t9aTAmQU8Ug4FLQSFFB6Ux2IFAwdsd66fwL4Qm1yQXt7uh05DyehlPoPb3qf4d+ERrTHUtS3LYRthU6GZh2+leqERxxLDBGscaDaqqMACuHE4q3uR3NIxI9scMCQQIscMa7UVeAAKy9euxa6fLIMZxhQT1J6VoyNjjvXH+LJ1u76Kw3gRg/PnpuxxXnRV2dVCDlOxgpGqgrPiOTPKntRU4RWHzIjEcElaK2511PaVKPRowENTCqydasL0Fegz51DJF4PFUrhcitEjIqtKvJFOLE0ZjLyOaVPlbqDUssZ3VGVra5maFvc7V60l1dFh1qhu20hIbrmp5Ve47jwxY81ZgaqacVPC3NNoEzVtJOlXiQyVk27YatGE7sLnrxXJUVtTpg7o92/ZvsEtNNnvGXElzJ1/2R0r1vxDcB2htweFG4/U9K8r+Fl5Fa6fDErAKijNdj/aEdzM9w7fePHPbtXnqpd3M3H3i4vB4OKkG3dyc1Se6hDbqetzuPyr271TZZcGGHCk1LEuODVOO4YHjGKe1y3pzUNgXNzMB+tI4x82KqCaQj05oe4cdWqHICWaNWX7vNUJYdrcnj1qyJmIILVDcyjBP41LGiHYB3/+vRJFHIhBHI6VEJ48+3pT2kBAKnnpUjRlXEXkz5VvwrXsJPNh57Vmas6lR2aptEkJDBvSpW5q9YngPx7s1tviPdSKu1biGKUe/wAu0/qprzyXAc4r1f49xvd67LdboQbELEUMgDmMqGDAHkjcW6evtXk7uGYkV9FhnelE4ZrUaa7P4HW5uPiXYPkgQRyysR6BSP61xjtxXo37Ohj/AOExvmdclbE7R/wNc0Yh2pSFBao95ury3s7SW5nIEUYJJNeOC+1Lxj4yuY9Ogjt4XjNu7qvEcX8WD6t3PuR3re+LmvSLAmm2y4ZztwOrMf8AAVf8HLp3hPQUt2UveSjfcMvJLemfavHiuSN+rOqxSubDTNFu10m8tzPZPtJJ46dG49PSuw0230+ysFs7C1jt7ccqqdOe/vXJeJNXj1FU2WMu9D8rEjkehqnB4l1Wzt1t1s94ThWY849KPZSkkW0ddqNhHIh3Rq6+4rl9U8NrIpNqwQ/3T0NQyeKta2E/ZlA78ZrLk8Rau2dtwqn/AHa3oxr0tYSsS4KW5xfxEs7y1ntluvMKohRN38IznA9ua5NucNXa+N5bi+05bi5mklkjkH3j0BriU6Yr06MnKOpzVI8srB2pDntQflPtRWhmRP0PGK+gPD90th4c0yzkDGH7PGdy9sqK8Bcda9s8FXUGr+GLSOBt7xQCIg9VZRgg15maRvCLPWyprmkvI3tdivdJ00a9aNNdafGR57IpJhB6FsdqbLdaJ420IWeoFZI3/wBVOmN0beo9DUOieK721i/sOWQCFCd0DgYfPU+/0PSsXxH4QuoWk8ReCZNuT5lxp+flJ7lR/SvIUY3Sbs+jPUm5WfMrr8TifH/gfVvCkgmZhe6c5/d3MY6ezDsa5OOZv7351654e+IcF4hsNSQJIfkkhnHy579a474oaNY6Tq0Nzpnli1vELiJWyEI649q9nC4mpzeyrLXv3PHxWEhGHtaUrr8jmN4NMYe9RiTmn7l25B/CvRPOGliOtBORSE00+1AhOlFBpDTGHeoxw+eKfyxAVSSTgAdTXQ6n4WudM8N/2pfHZMzoFi7qD3PoazlOMWk3uNJsxUbcoNLUMTYOPWpGbirJEduK2fBnhy48RakE5js4iDPL6D+6Pc1S0DSbrW9Tjs7fgdZJD0jXuTXsumwWOjabHp9ioSJBye7t3J9648ViPZrljuaQhc0YIYLW2jtLWMRQRKFRR0AFRTzKgIyKrLdSTP5dvG8rnsgzVqDQrqZhLqD+VH/zyU8n6ntXleptYwta1qKwtywIadwRDH6n1PsK4WJJZLhLzc7kuN7OwwCevHrXpWveCNL1J5J7eaWzuHHJzvQ46cHp+Brl73wnr+nxgrtuo15d4BnI9NvUV0QlGMdNzpoOF7GJHfzI0m+ZIsucKSw46UU+bUIYZClxGkcvVgSRk+vIoqkk/snc5JbyRzyGp0NV1qRDXezw0Tg5FMZeetIG5qQYIqSiu0f41E0INXtoIpAi+lVzCsZUkTKahK4PSteSHPTmqs1v7Yq1IhxKeMdaehpXiI6imCrJLsLcVet5eh71lRNirkTcispxNoSsek+FNeaKyECsd7fL+FekaBK9zGm5zXgmj3RhuVbNeu+D9U3KnOeleLXp+zmdO6ueiW0UeOWY/WrY2jGOcVn2Fz5ijirqNuXJ4FUloZE64xSdD7UxdoPpTg2TjoaTVwJN4BxyaD3yOaZn1wacGxzj61PKIT5s8elIduPmwfWkZlz71DPJtTdnpxSshlS8RUbclRwzAKSTkCmSSbju3fhVS/fywBG3J60nZDSuxLqYzz47dq1LJNsPv61lafHvbcRx3FaHnbTjdhfWkrmk30Oe8beDNH8RW95dTW27UfsrJFLnlSAdv618wbSrFWGGBwR6Gvr6SZmVtjBXwQD6e9fJOpx+Xql0glE4WZx5oGA/J5x716eAk3dM5aqK79K6/wCDD7fGDxuhaKS1cOQSCvIx+uK46TOK2fAV21p4ptAC3lzkwShTglWGP0OD+FehNJq0tjOLszvtSvtP17xmjWCslpaRnZu53sP4vxJ/SttNPvm/eEjB7E15jrV7NpCqlncTRXYkeNzgDaqthccckgjn616n4V1T+0PB9hd3kym6eL950BJBIz+IFebXSprm6HVSlfQjmt5oR87oPbNVJZDtJJGB1PpTNS1CISH5i56YFZ3lX2oOFWNgn6f/AF6zU0ai3moSMPKh+Ve59ahtrWWYhnyq1t2nh/bH5jNlgOc9qqXW6KUx9Md/WpdZPRDM3xfHGnhW6CoP4eep+8K8zX7xr0rxUZP+Ebu9vTYM/mK80P3jXfg3eDOTEfEhzYIpnSloPSuswGmut+FWsNp3iD7M0myO4Hy56bx0/PkVyJFLFI8M8c0Zw6MGU+4rKtTVSDizWhUdKal2PcPGWgL4itPO0+cW96p3Kw45/Cua0Xxhqvhu7/svXY3hmTgTYyrD1P8AjXQo9xbLHdRttlZQxXPDAjNQai2leJk+xapbgXHSNgMOp9RXz8HZclRXj+KPpZQdR89J2f4P1JdR0Lw742ge6ijS0vyuRcwkYc/7Q7149exzQ3UlrNKXeBzHy2Rwe1bev6frPg7Ujbw3kscUoLRuhxuH09a54ksxdmLMTkk9c16+DoumtJXj0PFx9WMnZw5ZLca+OjD8aZgj7pzUh5600rXceeNBpTRg0BSxCqCWPAA7mhjCnQQzXEyw28LzStwERSSfwFdh4K8B3Gsr9r1OSSxtFbG0piST1xnoPevWdJ0rSdIthDptnFAAuC4GXb6t1rz8RmEKfux1ZvChKWrPNPBHg3Ube6TUdQspPMXmGIgcH1Oe9anizUtOuLS/0O4kzd7OVT5vLccjJHfNegq5Dc5YfWvJta8P2+o+JdSuFnkgc3F0x2dyiFx+eK4aNZ1qjlU0sazhyR904AqVbDDaQeas2Frc6jexWVnEZJpWCqo/n9K6fU/B5WfSY11LzJ9SZQWdOEJXP1Ndz4H8KW/hmKWaaVLm/k+XeowEX0Ga9CtjoQheOrMYUXJ67EnhrwrbaHp4h+0u074aZ1AG4+g9hWoLGzTkozn/AGjmppmZuRUBLZ+8a8SU5zbcmdyhFLYtw3Bt8eRiMf7IxU39qyH5ZVDj1HBrLJOeeKN5X6Uk2hOCZtRXMM2Ar4PoeDUmTnvXP7+emRVi3vJYThWyPRuRW8aitqYypdjSngtZpN89rbzPjG54lY/mRRUK6lER80TZ9jRWnN5kWkeBoakzVeI1L9K9po5yQGpEP5VCKkQ1FikWE6UH5aZGeKk7VDLQ3cM07CtTSOKaGK/SgGJJBwapzW57cVpI+eDTmRWHNNTaE4JmHtZTViF/Wrc1sO3NVmhKnpitOZNE2aLUUmO9dl4N1Zo5FRmxiuGU4q/plw0M6sOK5cRSU4m1OR9FeG9QE0Yyc10SspSvJ/B2q5CZb0r0iwuI5IOefxrzY32LkjUKqy/K3PrmmnCHrmovMRed1RSTLkkMPwqmQX1k3LjFIZDnDdKopc+9K8pYDFAFiSXnG056596j8xSOWHPUGoXJb+L8qEj+YccUWAhniVdzAkD0rIkSVpSeq5/KtzUXWOHbxz371W0yEPMG25XrUvyNIaK4tupjiG4gHr9aZIw+o9K2J4omHzRjHsKoXNrIMmNcjHBqlYzZja7qVvpOi3eo3TfuoYmY4PLdgB7kkCvl2QlpHfH3mJr1D43+JlmnTw3avxA2+7I/v9k/DqfevLywr1cHTcY8z6mFR3ZHJ0pLVgl1ExJGHBJHbmlfBYVa0jSbzVJD9nhYxqRvfHArplJRV2yUm3od9qng3SrqfzhqMxBPC793H1NWLTSfsyiJbiQxKNqL6CqUFjePAitC4KALn2rQ03T5vMHmM4H1rxalZtayud0YpbI17DT7eMB5MD3brWtBPBGpVF/HFVoY/KVQDu471MIw4B6GuT3pPU00RZE8eA2evXiqmq21pPEZd2GAyCB1pVwpwxzUny89Np6VcaVtRXOT1Rre50W9tgwy0LY47jmvKzy1ep+IYJLO7cxL+7lU4OOATXlsmRKRXs4RJRdjkxGrQ2indaD9K6zmGN0phHcVIajPWgaPcdNli1XSrae3ZJEaJd2052HHIPpiuY8bXNjYwSxNczQatblXt3A++D6H864zwfqF1p/iKxa3mdUlnSORAeHUnBBH413Pxa05J9Pi1KPHmW7bG91P/wBevF9h7HERjJ6M9Onip+ylynA6vrGo6xJE+o3LTGJdqZGMCqPShaUc17KioqyR505Sk7yd2JwRx1pCD9KGGDQGpkhzSB2RldeGU5H1p1NPWgEe4aPrH9qaPbX8bE70G8ejDqKuR3LH+LB9684+GWsLC02k3Eioj/vIixwA3cV3SF25DAj1FfP16Ps5tHownzRTNBbp0biuOMv/ABNrxjgMbyfP/AoWroxu3ck1xlzJjWrlTxm4lP5RtRRitRVHojYv/wDWeGJ/7s0P/ouurkljY5DCuZvIt2maGw6oYG/8c/8Ar1f3OG4Y1nNXS+ZUHY1Q3bqKRiM1mrcSqPWnLdk9RWTiXcuEce9RtntxUcdyrdefrUqyK3RhmkO4zae/FIxwPSpG7dDUEhPOKaExhkbJ5H50VEzHPBH54oq9CTyCM1KDUKdKk7CvonueeSrT0qJO1SLUMaJVOD3qYHjrUK9anWpZaEP4U1xTj0NIvSpRQwGnrJj1qM9aH607XEWVdT1wakESyVRT71X4KiSsWncY9mMdKi8lo26VqJ0pkwHoKzVRlcqsaHh2/a3lUFiBXpWia6oiAMleSw/fH1rf01mwPmP51xV1Z3RrFcyPT31mN2+VqsW96ZiORyK4SBm/vH8639LZto+Y/nXNGd2NwVjqIpUGNx5q2rmUYWsCBm3Hk1p2hPy8mtkzBo1beMbMk85q0uMdOKpWxOzqasn/AFZp3JMm+lLXJXjANamnLtt9wHWsWf8A4+RXQWo/cqO1JGktkOwV6ZOexrP1e/XTtOuLyXJigjaRh64FaneuT+J3HgvV8cfuP/ZhTW6Rnc+cNTMmoalc3s+4yzyNIx65JOazJo9hxk/SryMdx5PWqtwcyNnnmvdWmhzFjwzaR3mv2VtMoMckoDD1FetskVtiJEVUHQKuBXmvw9APi62yM4RyM/SvTLnpXi5nJuol5HZh17rY63Ll+ASO/vV5bVn5+VR3qS0VRarhQOfSprfrXLCNlc1bKi2c0bP+8Dox+UYxj/Gl+zzA5JAOa0D/AKkfWmHqv0rRzZJTMTkYLAH2pi28xyMjFXG+6Kd2H0NTzMorNYC6t2t5cFSMZ9K8Cv08u+lj/uuy/kTX0Za/60V866t/yFLn/rs//oRr0Mtk25I58RsiGlpF60L1r1TlENRmpG6fhTKALmgt5eu2DkZC3MZ/8eFen+JILi+0m8gZTloyR9RzXlNl/wAf1v8A9dV/nXtnXOeetebjdJxkdeH+Fo8QXrilp91xezAdPMb+dNPU16RyPcA3HIppXHI6UN2pVoAT8qQ/WkPU0hpjHwyNFKsiHDKcg10ui6lfC4UreGBW/jbOwH3x0rmBXaeBFV7dlZQysGBBGQRWVVqMbtXKhe+h0dnrF7b3MUGpQoTJna6nAOO+fQ1z93cJLqhlQYErzSKD1GQwrMhZjq0kRYmNCQq54UZHQdqdZknU+SThpAPpg1yyowTbiraGyk3HU7nW5o9PstOLDcscSttHfbtrm9U8YSKSIUjh9ONxrT8Yk+XpXJ5U59+BXneo/wDHxL/11aufC0ITV5FyqOK0NSbxTqjvkXUo+nFaWla/dSZaa6vif+uAcGsPQUR5fmRW+ozXb+JIoo/CjNHGiNlOVUA9a6K0acbR5dyIzm1e5b0rU7bUGMattmUA7SCp/I1cIkX+I159pUkg1Owfe27zQuc849K9Hm6GvPr0lCdkb05cy1Eju2UfNyPWni6SQYNV5e30qo/WoUEVc0CVJyDkUVSQnFFP2aHc/9k=">
            <a:extLst>
              <a:ext uri="{FF2B5EF4-FFF2-40B4-BE49-F238E27FC236}">
                <a16:creationId xmlns:a16="http://schemas.microsoft.com/office/drawing/2014/main" id="{25D63F9F-9B3E-4C3F-B216-249E7A724379}"/>
              </a:ext>
            </a:extLst>
          </p:cNvPr>
          <p:cNvSpPr>
            <a:spLocks noChangeAspect="1" noChangeArrowheads="1"/>
          </p:cNvSpPr>
          <p:nvPr/>
        </p:nvSpPr>
        <p:spPr bwMode="auto">
          <a:xfrm>
            <a:off x="6036934" y="3659493"/>
            <a:ext cx="281800" cy="27291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8A360915-1A40-4230-97A9-3F27D5DFFAC8}"/>
              </a:ext>
            </a:extLst>
          </p:cNvPr>
          <p:cNvSpPr/>
          <p:nvPr/>
        </p:nvSpPr>
        <p:spPr>
          <a:xfrm>
            <a:off x="6065792" y="3630602"/>
            <a:ext cx="224084" cy="33069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pic>
        <p:nvPicPr>
          <p:cNvPr id="20" name="Picture 19" descr="A picture containing photo&#10;&#10;Description generated with high confidence">
            <a:extLst>
              <a:ext uri="{FF2B5EF4-FFF2-40B4-BE49-F238E27FC236}">
                <a16:creationId xmlns:a16="http://schemas.microsoft.com/office/drawing/2014/main" id="{C9B85D72-5990-48C0-9E4C-3B754D61714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19"/>
          <a:stretch/>
        </p:blipFill>
        <p:spPr>
          <a:xfrm>
            <a:off x="8260257" y="4038600"/>
            <a:ext cx="3118946" cy="2283980"/>
          </a:xfrm>
          <a:prstGeom prst="rect">
            <a:avLst/>
          </a:prstGeom>
        </p:spPr>
      </p:pic>
      <p:pic>
        <p:nvPicPr>
          <p:cNvPr id="30" name="Picture 29" descr="A picture containing person&#10;&#10;Description generated with very high confidence">
            <a:extLst>
              <a:ext uri="{FF2B5EF4-FFF2-40B4-BE49-F238E27FC236}">
                <a16:creationId xmlns:a16="http://schemas.microsoft.com/office/drawing/2014/main" id="{CBE0FC59-8F33-4CE7-9F8E-A697B5B1AC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945" r="13726" b="118"/>
          <a:stretch/>
        </p:blipFill>
        <p:spPr>
          <a:xfrm>
            <a:off x="8256239" y="1092227"/>
            <a:ext cx="3135291" cy="2372000"/>
          </a:xfrm>
          <a:prstGeom prst="rect">
            <a:avLst/>
          </a:prstGeom>
        </p:spPr>
      </p:pic>
      <p:pic>
        <p:nvPicPr>
          <p:cNvPr id="31" name="Picture 3">
            <a:extLst>
              <a:ext uri="{FF2B5EF4-FFF2-40B4-BE49-F238E27FC236}">
                <a16:creationId xmlns:a16="http://schemas.microsoft.com/office/drawing/2014/main" id="{597DFAAA-7E00-4FBC-95C8-AFC1DB99C9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0240" y="1089497"/>
            <a:ext cx="3260188" cy="2583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3">
            <a:extLst>
              <a:ext uri="{FF2B5EF4-FFF2-40B4-BE49-F238E27FC236}">
                <a16:creationId xmlns:a16="http://schemas.microsoft.com/office/drawing/2014/main" id="{39395929-521E-4ECE-BCB5-2286B3C554FE}"/>
              </a:ext>
            </a:extLst>
          </p:cNvPr>
          <p:cNvPicPr>
            <a:picLocks noChangeAspect="1" noChangeArrowheads="1"/>
          </p:cNvPicPr>
          <p:nvPr/>
        </p:nvPicPr>
        <p:blipFill>
          <a:blip r:embed="rId6" cstate="print"/>
          <a:srcRect r="38251"/>
          <a:stretch>
            <a:fillRect/>
          </a:stretch>
        </p:blipFill>
        <p:spPr bwMode="auto">
          <a:xfrm>
            <a:off x="4599260" y="4038600"/>
            <a:ext cx="3259941" cy="2256671"/>
          </a:xfrm>
          <a:prstGeom prst="rect">
            <a:avLst/>
          </a:prstGeom>
          <a:noFill/>
          <a:ln w="9525">
            <a:noFill/>
            <a:miter lim="800000"/>
            <a:headEnd/>
            <a:tailEnd/>
          </a:ln>
        </p:spPr>
      </p:pic>
      <p:sp>
        <p:nvSpPr>
          <p:cNvPr id="33" name="Rectangle 32">
            <a:extLst>
              <a:ext uri="{FF2B5EF4-FFF2-40B4-BE49-F238E27FC236}">
                <a16:creationId xmlns:a16="http://schemas.microsoft.com/office/drawing/2014/main" id="{753F8708-E80B-40CA-A101-D7B6D76120B2}"/>
              </a:ext>
            </a:extLst>
          </p:cNvPr>
          <p:cNvSpPr/>
          <p:nvPr/>
        </p:nvSpPr>
        <p:spPr>
          <a:xfrm>
            <a:off x="914401" y="3418870"/>
            <a:ext cx="3255298"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Automated Driving</a:t>
            </a:r>
          </a:p>
        </p:txBody>
      </p:sp>
      <p:sp>
        <p:nvSpPr>
          <p:cNvPr id="34" name="Rectangle 33">
            <a:extLst>
              <a:ext uri="{FF2B5EF4-FFF2-40B4-BE49-F238E27FC236}">
                <a16:creationId xmlns:a16="http://schemas.microsoft.com/office/drawing/2014/main" id="{E555517F-C47B-4594-BBE0-2EDB3D9BF9A8}"/>
              </a:ext>
            </a:extLst>
          </p:cNvPr>
          <p:cNvSpPr/>
          <p:nvPr/>
        </p:nvSpPr>
        <p:spPr>
          <a:xfrm>
            <a:off x="4592685" y="3416167"/>
            <a:ext cx="3257743"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Satellite Imagery</a:t>
            </a:r>
          </a:p>
        </p:txBody>
      </p:sp>
      <p:sp>
        <p:nvSpPr>
          <p:cNvPr id="35" name="Rectangle 34">
            <a:extLst>
              <a:ext uri="{FF2B5EF4-FFF2-40B4-BE49-F238E27FC236}">
                <a16:creationId xmlns:a16="http://schemas.microsoft.com/office/drawing/2014/main" id="{AF40BE86-5D6E-4FC2-9951-756674659BF0}"/>
              </a:ext>
            </a:extLst>
          </p:cNvPr>
          <p:cNvSpPr/>
          <p:nvPr/>
        </p:nvSpPr>
        <p:spPr>
          <a:xfrm>
            <a:off x="8258684" y="3416166"/>
            <a:ext cx="3135291"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Consumer Electronics</a:t>
            </a:r>
          </a:p>
        </p:txBody>
      </p:sp>
      <p:sp>
        <p:nvSpPr>
          <p:cNvPr id="37" name="Rectangle 36">
            <a:extLst>
              <a:ext uri="{FF2B5EF4-FFF2-40B4-BE49-F238E27FC236}">
                <a16:creationId xmlns:a16="http://schemas.microsoft.com/office/drawing/2014/main" id="{F6289FD0-8C56-416C-B1A9-DCBDCC18F4E7}"/>
              </a:ext>
            </a:extLst>
          </p:cNvPr>
          <p:cNvSpPr/>
          <p:nvPr/>
        </p:nvSpPr>
        <p:spPr>
          <a:xfrm>
            <a:off x="4599261" y="6205114"/>
            <a:ext cx="3266758"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Machine Vision</a:t>
            </a:r>
          </a:p>
        </p:txBody>
      </p:sp>
      <p:sp>
        <p:nvSpPr>
          <p:cNvPr id="38" name="Rectangle 37">
            <a:extLst>
              <a:ext uri="{FF2B5EF4-FFF2-40B4-BE49-F238E27FC236}">
                <a16:creationId xmlns:a16="http://schemas.microsoft.com/office/drawing/2014/main" id="{4A7209EF-3F64-423A-BDCB-5742BA7931AA}"/>
              </a:ext>
            </a:extLst>
          </p:cNvPr>
          <p:cNvSpPr/>
          <p:nvPr/>
        </p:nvSpPr>
        <p:spPr>
          <a:xfrm>
            <a:off x="8256239" y="6204010"/>
            <a:ext cx="3122963"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Medical Imaging</a:t>
            </a:r>
          </a:p>
        </p:txBody>
      </p:sp>
      <p:pic>
        <p:nvPicPr>
          <p:cNvPr id="2" name="Picture 1">
            <a:extLst>
              <a:ext uri="{FF2B5EF4-FFF2-40B4-BE49-F238E27FC236}">
                <a16:creationId xmlns:a16="http://schemas.microsoft.com/office/drawing/2014/main" id="{8AF06124-5E7A-4BCB-B874-BD8DE0FFDD3C}"/>
              </a:ext>
            </a:extLst>
          </p:cNvPr>
          <p:cNvPicPr>
            <a:picLocks noChangeAspect="1"/>
          </p:cNvPicPr>
          <p:nvPr/>
        </p:nvPicPr>
        <p:blipFill>
          <a:blip r:embed="rId7"/>
          <a:stretch>
            <a:fillRect/>
          </a:stretch>
        </p:blipFill>
        <p:spPr>
          <a:xfrm>
            <a:off x="911955" y="1089497"/>
            <a:ext cx="3257743" cy="2374730"/>
          </a:xfrm>
          <a:prstGeom prst="rect">
            <a:avLst/>
          </a:prstGeom>
        </p:spPr>
      </p:pic>
      <p:pic>
        <p:nvPicPr>
          <p:cNvPr id="3" name="Picture 2">
            <a:extLst>
              <a:ext uri="{FF2B5EF4-FFF2-40B4-BE49-F238E27FC236}">
                <a16:creationId xmlns:a16="http://schemas.microsoft.com/office/drawing/2014/main" id="{E0C5F3AD-DBAA-45EF-876C-54355058FB4B}"/>
              </a:ext>
            </a:extLst>
          </p:cNvPr>
          <p:cNvPicPr>
            <a:picLocks noChangeAspect="1"/>
          </p:cNvPicPr>
          <p:nvPr/>
        </p:nvPicPr>
        <p:blipFill>
          <a:blip r:embed="rId8"/>
          <a:stretch>
            <a:fillRect/>
          </a:stretch>
        </p:blipFill>
        <p:spPr>
          <a:xfrm>
            <a:off x="914400" y="4038600"/>
            <a:ext cx="3239535" cy="2508641"/>
          </a:xfrm>
          <a:prstGeom prst="rect">
            <a:avLst/>
          </a:prstGeom>
        </p:spPr>
      </p:pic>
      <p:sp>
        <p:nvSpPr>
          <p:cNvPr id="36" name="Rectangle 35">
            <a:extLst>
              <a:ext uri="{FF2B5EF4-FFF2-40B4-BE49-F238E27FC236}">
                <a16:creationId xmlns:a16="http://schemas.microsoft.com/office/drawing/2014/main" id="{2F6A238E-D741-42BD-AA80-B0F142BCF367}"/>
              </a:ext>
            </a:extLst>
          </p:cNvPr>
          <p:cNvSpPr/>
          <p:nvPr/>
        </p:nvSpPr>
        <p:spPr>
          <a:xfrm>
            <a:off x="914400" y="6199608"/>
            <a:ext cx="3239535" cy="5135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latin typeface="Arial" pitchFamily="34" charset="0"/>
                <a:cs typeface="Arial" pitchFamily="34" charset="0"/>
              </a:rPr>
              <a:t>Robotics</a:t>
            </a:r>
          </a:p>
        </p:txBody>
      </p:sp>
    </p:spTree>
    <p:extLst>
      <p:ext uri="{BB962C8B-B14F-4D97-AF65-F5344CB8AC3E}">
        <p14:creationId xmlns:p14="http://schemas.microsoft.com/office/powerpoint/2010/main" val="3533284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BF7F5-5A3E-4387-8C63-4A2B6442DF63}"/>
              </a:ext>
            </a:extLst>
          </p:cNvPr>
          <p:cNvSpPr>
            <a:spLocks noGrp="1"/>
          </p:cNvSpPr>
          <p:nvPr>
            <p:ph type="title"/>
          </p:nvPr>
        </p:nvSpPr>
        <p:spPr/>
        <p:txBody>
          <a:bodyPr/>
          <a:lstStyle/>
          <a:p>
            <a:r>
              <a:rPr lang="en-US"/>
              <a:t>Image Segmentation</a:t>
            </a:r>
          </a:p>
        </p:txBody>
      </p:sp>
      <p:grpSp>
        <p:nvGrpSpPr>
          <p:cNvPr id="7" name="Group 6">
            <a:extLst>
              <a:ext uri="{FF2B5EF4-FFF2-40B4-BE49-F238E27FC236}">
                <a16:creationId xmlns:a16="http://schemas.microsoft.com/office/drawing/2014/main" id="{D46A2926-5531-4EB8-A0AB-D64F49872E0B}"/>
              </a:ext>
            </a:extLst>
          </p:cNvPr>
          <p:cNvGrpSpPr/>
          <p:nvPr/>
        </p:nvGrpSpPr>
        <p:grpSpPr>
          <a:xfrm>
            <a:off x="1372377" y="2346570"/>
            <a:ext cx="9244050" cy="3377533"/>
            <a:chOff x="906226" y="4190017"/>
            <a:chExt cx="7247174" cy="2439383"/>
          </a:xfrm>
        </p:grpSpPr>
        <p:sp>
          <p:nvSpPr>
            <p:cNvPr id="8" name="Rounded Rectangle 87">
              <a:extLst>
                <a:ext uri="{FF2B5EF4-FFF2-40B4-BE49-F238E27FC236}">
                  <a16:creationId xmlns:a16="http://schemas.microsoft.com/office/drawing/2014/main" id="{2961D996-FD06-48F4-A6BD-2884DB31BE1E}"/>
                </a:ext>
              </a:extLst>
            </p:cNvPr>
            <p:cNvSpPr/>
            <p:nvPr/>
          </p:nvSpPr>
          <p:spPr>
            <a:xfrm>
              <a:off x="906226" y="4190017"/>
              <a:ext cx="2819400" cy="607640"/>
            </a:xfrm>
            <a:prstGeom prst="roundRect">
              <a:avLst>
                <a:gd name="adj"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a:latin typeface="Arial" pitchFamily="34" charset="0"/>
                  <a:cs typeface="Arial" pitchFamily="34" charset="0"/>
                </a:rPr>
                <a:t>Image Segmentation</a:t>
              </a:r>
            </a:p>
            <a:p>
              <a:pPr algn="ctr"/>
              <a:endParaRPr lang="en-US" sz="1400" b="1">
                <a:latin typeface="Arial" pitchFamily="34" charset="0"/>
                <a:cs typeface="Arial" pitchFamily="34" charset="0"/>
              </a:endParaRPr>
            </a:p>
            <a:p>
              <a:pPr algn="ctr"/>
              <a:endParaRPr lang="en-US" sz="1400" b="1">
                <a:latin typeface="Arial" pitchFamily="34" charset="0"/>
                <a:cs typeface="Arial" pitchFamily="34" charset="0"/>
              </a:endParaRPr>
            </a:p>
          </p:txBody>
        </p:sp>
        <p:sp>
          <p:nvSpPr>
            <p:cNvPr id="9" name="Rounded Rectangle 89">
              <a:extLst>
                <a:ext uri="{FF2B5EF4-FFF2-40B4-BE49-F238E27FC236}">
                  <a16:creationId xmlns:a16="http://schemas.microsoft.com/office/drawing/2014/main" id="{99EBC20B-6C80-4864-8CA4-530E7425C88D}"/>
                </a:ext>
              </a:extLst>
            </p:cNvPr>
            <p:cNvSpPr/>
            <p:nvPr/>
          </p:nvSpPr>
          <p:spPr>
            <a:xfrm>
              <a:off x="914400" y="4495800"/>
              <a:ext cx="7239000" cy="2133600"/>
            </a:xfrm>
            <a:prstGeom prst="roundRect">
              <a:avLst>
                <a:gd name="adj" fmla="val 0"/>
              </a:avLst>
            </a:prstGeom>
            <a:solidFill>
              <a:schemeClr val="bg1"/>
            </a:solidFill>
            <a:ln w="28575">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b="1">
                <a:latin typeface="Arial" pitchFamily="34" charset="0"/>
                <a:cs typeface="Arial" pitchFamily="34" charset="0"/>
              </a:endParaRPr>
            </a:p>
          </p:txBody>
        </p:sp>
      </p:grpSp>
      <p:sp>
        <p:nvSpPr>
          <p:cNvPr id="10" name="Arrow: Right 9">
            <a:extLst>
              <a:ext uri="{FF2B5EF4-FFF2-40B4-BE49-F238E27FC236}">
                <a16:creationId xmlns:a16="http://schemas.microsoft.com/office/drawing/2014/main" id="{AB6339A4-821D-44A3-AD22-AB74C2BA396F}"/>
              </a:ext>
            </a:extLst>
          </p:cNvPr>
          <p:cNvSpPr/>
          <p:nvPr/>
        </p:nvSpPr>
        <p:spPr>
          <a:xfrm>
            <a:off x="3439093" y="4162797"/>
            <a:ext cx="282725" cy="23748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pic>
        <p:nvPicPr>
          <p:cNvPr id="11" name="Picture 10">
            <a:extLst>
              <a:ext uri="{FF2B5EF4-FFF2-40B4-BE49-F238E27FC236}">
                <a16:creationId xmlns:a16="http://schemas.microsoft.com/office/drawing/2014/main" id="{2C6C782C-554D-4148-BEDE-656F1E2DD95D}"/>
              </a:ext>
            </a:extLst>
          </p:cNvPr>
          <p:cNvPicPr>
            <a:picLocks noChangeAspect="1"/>
          </p:cNvPicPr>
          <p:nvPr/>
        </p:nvPicPr>
        <p:blipFill>
          <a:blip r:embed="rId3"/>
          <a:stretch>
            <a:fillRect/>
          </a:stretch>
        </p:blipFill>
        <p:spPr>
          <a:xfrm>
            <a:off x="1583174" y="3431290"/>
            <a:ext cx="1700496" cy="1700496"/>
          </a:xfrm>
          <a:prstGeom prst="rect">
            <a:avLst/>
          </a:prstGeom>
        </p:spPr>
      </p:pic>
      <p:pic>
        <p:nvPicPr>
          <p:cNvPr id="12" name="Picture 11">
            <a:extLst>
              <a:ext uri="{FF2B5EF4-FFF2-40B4-BE49-F238E27FC236}">
                <a16:creationId xmlns:a16="http://schemas.microsoft.com/office/drawing/2014/main" id="{F5FD9BC8-BB75-4EC5-BEED-AA74FCAAE407}"/>
              </a:ext>
            </a:extLst>
          </p:cNvPr>
          <p:cNvPicPr>
            <a:picLocks noChangeAspect="1"/>
          </p:cNvPicPr>
          <p:nvPr/>
        </p:nvPicPr>
        <p:blipFill>
          <a:blip r:embed="rId4"/>
          <a:stretch>
            <a:fillRect/>
          </a:stretch>
        </p:blipFill>
        <p:spPr>
          <a:xfrm>
            <a:off x="3829331" y="3431290"/>
            <a:ext cx="1715155" cy="1700496"/>
          </a:xfrm>
          <a:prstGeom prst="rect">
            <a:avLst/>
          </a:prstGeom>
        </p:spPr>
      </p:pic>
      <p:pic>
        <p:nvPicPr>
          <p:cNvPr id="13" name="Picture 12">
            <a:extLst>
              <a:ext uri="{FF2B5EF4-FFF2-40B4-BE49-F238E27FC236}">
                <a16:creationId xmlns:a16="http://schemas.microsoft.com/office/drawing/2014/main" id="{80C8EBF5-8443-4698-AC3A-6D43AC7A4493}"/>
              </a:ext>
            </a:extLst>
          </p:cNvPr>
          <p:cNvPicPr>
            <a:picLocks noChangeAspect="1"/>
          </p:cNvPicPr>
          <p:nvPr/>
        </p:nvPicPr>
        <p:blipFill>
          <a:blip r:embed="rId5"/>
          <a:stretch>
            <a:fillRect/>
          </a:stretch>
        </p:blipFill>
        <p:spPr>
          <a:xfrm>
            <a:off x="6352794" y="3431290"/>
            <a:ext cx="1700496" cy="1700496"/>
          </a:xfrm>
          <a:prstGeom prst="rect">
            <a:avLst/>
          </a:prstGeom>
        </p:spPr>
      </p:pic>
      <p:pic>
        <p:nvPicPr>
          <p:cNvPr id="14" name="Picture 13">
            <a:extLst>
              <a:ext uri="{FF2B5EF4-FFF2-40B4-BE49-F238E27FC236}">
                <a16:creationId xmlns:a16="http://schemas.microsoft.com/office/drawing/2014/main" id="{808BC9C4-C9CE-43BF-880D-E6C1489EB941}"/>
              </a:ext>
            </a:extLst>
          </p:cNvPr>
          <p:cNvPicPr>
            <a:picLocks noChangeAspect="1"/>
          </p:cNvPicPr>
          <p:nvPr/>
        </p:nvPicPr>
        <p:blipFill>
          <a:blip r:embed="rId6"/>
          <a:stretch>
            <a:fillRect/>
          </a:stretch>
        </p:blipFill>
        <p:spPr>
          <a:xfrm>
            <a:off x="8598951" y="3431290"/>
            <a:ext cx="1723564" cy="1723564"/>
          </a:xfrm>
          <a:prstGeom prst="rect">
            <a:avLst/>
          </a:prstGeom>
        </p:spPr>
      </p:pic>
      <p:sp>
        <p:nvSpPr>
          <p:cNvPr id="15" name="Arrow: Right 14">
            <a:extLst>
              <a:ext uri="{FF2B5EF4-FFF2-40B4-BE49-F238E27FC236}">
                <a16:creationId xmlns:a16="http://schemas.microsoft.com/office/drawing/2014/main" id="{DFFD21F0-49CA-4639-BC0E-FC63C5157A37}"/>
              </a:ext>
            </a:extLst>
          </p:cNvPr>
          <p:cNvSpPr/>
          <p:nvPr/>
        </p:nvSpPr>
        <p:spPr>
          <a:xfrm>
            <a:off x="8184758" y="4162797"/>
            <a:ext cx="282725" cy="237482"/>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Arial" pitchFamily="34" charset="0"/>
              <a:cs typeface="Arial" pitchFamily="34" charset="0"/>
            </a:endParaRPr>
          </a:p>
        </p:txBody>
      </p:sp>
      <p:sp>
        <p:nvSpPr>
          <p:cNvPr id="17" name="TextBox 16">
            <a:extLst>
              <a:ext uri="{FF2B5EF4-FFF2-40B4-BE49-F238E27FC236}">
                <a16:creationId xmlns:a16="http://schemas.microsoft.com/office/drawing/2014/main" id="{BD8CCD5C-48A9-40F9-BAD3-DB28393302B4}"/>
              </a:ext>
            </a:extLst>
          </p:cNvPr>
          <p:cNvSpPr txBox="1"/>
          <p:nvPr/>
        </p:nvSpPr>
        <p:spPr>
          <a:xfrm>
            <a:off x="2470766" y="1208813"/>
            <a:ext cx="6908802" cy="830997"/>
          </a:xfrm>
          <a:prstGeom prst="rect">
            <a:avLst/>
          </a:prstGeom>
          <a:noFill/>
        </p:spPr>
        <p:txBody>
          <a:bodyPr wrap="square">
            <a:spAutoFit/>
          </a:bodyPr>
          <a:lstStyle/>
          <a:p>
            <a:pPr marL="0" indent="0" algn="ctr">
              <a:buNone/>
            </a:pPr>
            <a:r>
              <a:rPr lang="en-US" sz="2400" i="1"/>
              <a:t>Creating masks where ROIs with similar traits are assigned the same value</a:t>
            </a:r>
          </a:p>
        </p:txBody>
      </p:sp>
    </p:spTree>
    <p:extLst>
      <p:ext uri="{BB962C8B-B14F-4D97-AF65-F5344CB8AC3E}">
        <p14:creationId xmlns:p14="http://schemas.microsoft.com/office/powerpoint/2010/main" val="8223571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DE2AB-327D-42C3-887B-D8CC7CD8420E}"/>
              </a:ext>
            </a:extLst>
          </p:cNvPr>
          <p:cNvSpPr>
            <a:spLocks noGrp="1"/>
          </p:cNvSpPr>
          <p:nvPr>
            <p:ph type="title"/>
          </p:nvPr>
        </p:nvSpPr>
        <p:spPr/>
        <p:txBody>
          <a:bodyPr/>
          <a:lstStyle/>
          <a:p>
            <a:r>
              <a:rPr lang="en-US"/>
              <a:t>Detection</a:t>
            </a:r>
          </a:p>
        </p:txBody>
      </p:sp>
      <p:pic>
        <p:nvPicPr>
          <p:cNvPr id="4" name="Picture 3">
            <a:extLst>
              <a:ext uri="{FF2B5EF4-FFF2-40B4-BE49-F238E27FC236}">
                <a16:creationId xmlns:a16="http://schemas.microsoft.com/office/drawing/2014/main" id="{B530BC16-074B-4851-B5D0-8DC574E20934}"/>
              </a:ext>
            </a:extLst>
          </p:cNvPr>
          <p:cNvPicPr>
            <a:picLocks/>
          </p:cNvPicPr>
          <p:nvPr/>
        </p:nvPicPr>
        <p:blipFill>
          <a:blip r:embed="rId3"/>
          <a:stretch>
            <a:fillRect/>
          </a:stretch>
        </p:blipFill>
        <p:spPr>
          <a:xfrm>
            <a:off x="370764" y="2144165"/>
            <a:ext cx="3657600" cy="2743200"/>
          </a:xfrm>
          <a:prstGeom prst="rect">
            <a:avLst/>
          </a:prstGeom>
          <a:ln w="38100">
            <a:solidFill>
              <a:schemeClr val="accent1"/>
            </a:solidFill>
          </a:ln>
        </p:spPr>
      </p:pic>
      <p:sp>
        <p:nvSpPr>
          <p:cNvPr id="5" name="Rectangle 4">
            <a:extLst>
              <a:ext uri="{FF2B5EF4-FFF2-40B4-BE49-F238E27FC236}">
                <a16:creationId xmlns:a16="http://schemas.microsoft.com/office/drawing/2014/main" id="{97FDC230-5428-4D1A-A6C2-755C47B20898}"/>
              </a:ext>
            </a:extLst>
          </p:cNvPr>
          <p:cNvSpPr/>
          <p:nvPr/>
        </p:nvSpPr>
        <p:spPr>
          <a:xfrm>
            <a:off x="370764" y="4929706"/>
            <a:ext cx="36576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Feature or Pattern Matching</a:t>
            </a:r>
          </a:p>
        </p:txBody>
      </p:sp>
      <p:pic>
        <p:nvPicPr>
          <p:cNvPr id="6" name="Picture 5">
            <a:extLst>
              <a:ext uri="{FF2B5EF4-FFF2-40B4-BE49-F238E27FC236}">
                <a16:creationId xmlns:a16="http://schemas.microsoft.com/office/drawing/2014/main" id="{74366B74-E56A-439B-B974-1606452D2E7F}"/>
              </a:ext>
            </a:extLst>
          </p:cNvPr>
          <p:cNvPicPr>
            <a:picLocks/>
          </p:cNvPicPr>
          <p:nvPr/>
        </p:nvPicPr>
        <p:blipFill rotWithShape="1">
          <a:blip r:embed="rId4">
            <a:extLst>
              <a:ext uri="{28A0092B-C50C-407E-A947-70E740481C1C}">
                <a14:useLocalDpi xmlns:a14="http://schemas.microsoft.com/office/drawing/2010/main" val="0"/>
              </a:ext>
            </a:extLst>
          </a:blip>
          <a:srcRect/>
          <a:stretch/>
        </p:blipFill>
        <p:spPr>
          <a:xfrm>
            <a:off x="4267200" y="2133600"/>
            <a:ext cx="3657600" cy="2743200"/>
          </a:xfrm>
          <a:prstGeom prst="rect">
            <a:avLst/>
          </a:prstGeom>
          <a:ln w="38100">
            <a:solidFill>
              <a:schemeClr val="accent1"/>
            </a:solidFill>
          </a:ln>
        </p:spPr>
      </p:pic>
      <p:sp>
        <p:nvSpPr>
          <p:cNvPr id="7" name="Rectangle 6">
            <a:extLst>
              <a:ext uri="{FF2B5EF4-FFF2-40B4-BE49-F238E27FC236}">
                <a16:creationId xmlns:a16="http://schemas.microsoft.com/office/drawing/2014/main" id="{9ED2E5F7-D779-4F03-BD65-10060BA5EB2B}"/>
              </a:ext>
            </a:extLst>
          </p:cNvPr>
          <p:cNvSpPr/>
          <p:nvPr/>
        </p:nvSpPr>
        <p:spPr>
          <a:xfrm>
            <a:off x="4256964" y="4929706"/>
            <a:ext cx="36576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Foreground Detection</a:t>
            </a:r>
          </a:p>
        </p:txBody>
      </p:sp>
      <p:pic>
        <p:nvPicPr>
          <p:cNvPr id="8" name="Picture 7">
            <a:extLst>
              <a:ext uri="{FF2B5EF4-FFF2-40B4-BE49-F238E27FC236}">
                <a16:creationId xmlns:a16="http://schemas.microsoft.com/office/drawing/2014/main" id="{CFCB67D5-D5E9-41D5-8E36-D9E4E34750B9}"/>
              </a:ext>
            </a:extLst>
          </p:cNvPr>
          <p:cNvPicPr>
            <a:picLocks/>
          </p:cNvPicPr>
          <p:nvPr/>
        </p:nvPicPr>
        <p:blipFill rotWithShape="1">
          <a:blip r:embed="rId5">
            <a:extLst>
              <a:ext uri="{28A0092B-C50C-407E-A947-70E740481C1C}">
                <a14:useLocalDpi xmlns:a14="http://schemas.microsoft.com/office/drawing/2010/main" val="0"/>
              </a:ext>
            </a:extLst>
          </a:blip>
          <a:srcRect l="18749" t="8900" r="18751" b="19152"/>
          <a:stretch/>
        </p:blipFill>
        <p:spPr>
          <a:xfrm>
            <a:off x="8143164" y="2141562"/>
            <a:ext cx="3657600" cy="2743200"/>
          </a:xfrm>
          <a:prstGeom prst="rect">
            <a:avLst/>
          </a:prstGeom>
          <a:ln w="38100">
            <a:solidFill>
              <a:schemeClr val="accent1"/>
            </a:solidFill>
          </a:ln>
        </p:spPr>
      </p:pic>
      <p:sp>
        <p:nvSpPr>
          <p:cNvPr id="9" name="Rectangle 8">
            <a:extLst>
              <a:ext uri="{FF2B5EF4-FFF2-40B4-BE49-F238E27FC236}">
                <a16:creationId xmlns:a16="http://schemas.microsoft.com/office/drawing/2014/main" id="{E1FE67FA-C05E-4DCD-9CDD-00ABEB80F2B6}"/>
              </a:ext>
            </a:extLst>
          </p:cNvPr>
          <p:cNvSpPr/>
          <p:nvPr/>
        </p:nvSpPr>
        <p:spPr>
          <a:xfrm>
            <a:off x="8143164" y="4929706"/>
            <a:ext cx="36576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Arial" pitchFamily="34" charset="0"/>
                <a:cs typeface="Arial" pitchFamily="34" charset="0"/>
              </a:rPr>
              <a:t>Deep Learning Detection</a:t>
            </a:r>
          </a:p>
        </p:txBody>
      </p:sp>
      <p:sp>
        <p:nvSpPr>
          <p:cNvPr id="10" name="TextBox 9">
            <a:extLst>
              <a:ext uri="{FF2B5EF4-FFF2-40B4-BE49-F238E27FC236}">
                <a16:creationId xmlns:a16="http://schemas.microsoft.com/office/drawing/2014/main" id="{0CB24E6C-D12D-4CF5-B1E5-FA5172166C4E}"/>
              </a:ext>
            </a:extLst>
          </p:cNvPr>
          <p:cNvSpPr txBox="1"/>
          <p:nvPr/>
        </p:nvSpPr>
        <p:spPr>
          <a:xfrm>
            <a:off x="2565399" y="952500"/>
            <a:ext cx="6908802" cy="830997"/>
          </a:xfrm>
          <a:prstGeom prst="rect">
            <a:avLst/>
          </a:prstGeom>
          <a:noFill/>
        </p:spPr>
        <p:txBody>
          <a:bodyPr wrap="square">
            <a:spAutoFit/>
          </a:bodyPr>
          <a:lstStyle/>
          <a:p>
            <a:pPr marL="0" indent="0" algn="ctr">
              <a:buNone/>
            </a:pPr>
            <a:r>
              <a:rPr lang="en-US" sz="2400"/>
              <a:t>Object detection is a technique for locating instances of objects in images or videos</a:t>
            </a:r>
            <a:endParaRPr lang="en-US" sz="2400" i="1"/>
          </a:p>
        </p:txBody>
      </p:sp>
    </p:spTree>
    <p:extLst>
      <p:ext uri="{BB962C8B-B14F-4D97-AF65-F5344CB8AC3E}">
        <p14:creationId xmlns:p14="http://schemas.microsoft.com/office/powerpoint/2010/main" val="88281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93BE7-6ADE-4A9D-82EB-0808C93BC465}"/>
              </a:ext>
            </a:extLst>
          </p:cNvPr>
          <p:cNvSpPr>
            <a:spLocks noGrp="1"/>
          </p:cNvSpPr>
          <p:nvPr>
            <p:ph type="title"/>
          </p:nvPr>
        </p:nvSpPr>
        <p:spPr/>
        <p:txBody>
          <a:bodyPr/>
          <a:lstStyle/>
          <a:p>
            <a:r>
              <a:rPr lang="en-US"/>
              <a:t>Tracking</a:t>
            </a:r>
          </a:p>
        </p:txBody>
      </p:sp>
      <p:pic>
        <p:nvPicPr>
          <p:cNvPr id="4" name="trackedface">
            <a:hlinkClick r:id="" action="ppaction://media"/>
            <a:extLst>
              <a:ext uri="{FF2B5EF4-FFF2-40B4-BE49-F238E27FC236}">
                <a16:creationId xmlns:a16="http://schemas.microsoft.com/office/drawing/2014/main" id="{6361016D-2B35-4A7D-BA0A-29192F207D4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3657600" y="2564904"/>
            <a:ext cx="4876800" cy="3657600"/>
          </a:xfrm>
          <a:ln w="28575">
            <a:solidFill>
              <a:schemeClr val="accent1"/>
            </a:solidFill>
          </a:ln>
        </p:spPr>
      </p:pic>
      <p:sp>
        <p:nvSpPr>
          <p:cNvPr id="5" name="TextBox 4">
            <a:extLst>
              <a:ext uri="{FF2B5EF4-FFF2-40B4-BE49-F238E27FC236}">
                <a16:creationId xmlns:a16="http://schemas.microsoft.com/office/drawing/2014/main" id="{10A61086-42A8-4BEE-AFB4-A68554C7531C}"/>
              </a:ext>
            </a:extLst>
          </p:cNvPr>
          <p:cNvSpPr txBox="1"/>
          <p:nvPr/>
        </p:nvSpPr>
        <p:spPr>
          <a:xfrm>
            <a:off x="2470766" y="1389163"/>
            <a:ext cx="6908802" cy="830997"/>
          </a:xfrm>
          <a:prstGeom prst="rect">
            <a:avLst/>
          </a:prstGeom>
          <a:noFill/>
        </p:spPr>
        <p:txBody>
          <a:bodyPr wrap="square">
            <a:spAutoFit/>
          </a:bodyPr>
          <a:lstStyle/>
          <a:p>
            <a:pPr marL="0" indent="0" algn="ctr">
              <a:buNone/>
            </a:pPr>
            <a:r>
              <a:rPr lang="en-US" sz="2400"/>
              <a:t>Tracking is the process of locating a moving object over time in a video</a:t>
            </a:r>
            <a:endParaRPr lang="en-US" sz="2400" i="1"/>
          </a:p>
        </p:txBody>
      </p:sp>
    </p:spTree>
    <p:extLst>
      <p:ext uri="{BB962C8B-B14F-4D97-AF65-F5344CB8AC3E}">
        <p14:creationId xmlns:p14="http://schemas.microsoft.com/office/powerpoint/2010/main" val="69231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endCondLst>
                    <p:cond evt="onNext" delay="0">
                      <p:tgtEl>
                        <p:sldTgt/>
                      </p:tgtEl>
                    </p:cond>
                  </p:endCondLst>
                </p:cTn>
                <p:tgtEl>
                  <p:spTgt spid="4"/>
                </p:tgtEl>
              </p:cMediaNode>
            </p:video>
          </p:childTnLst>
        </p:cTn>
      </p:par>
    </p:tnLst>
  </p:timing>
</p:sld>
</file>

<file path=ppt/theme/theme1.xml><?xml version="1.0" encoding="utf-8"?>
<a:theme xmlns:a="http://schemas.openxmlformats.org/drawingml/2006/main" name="MW_Public_widescreen">
  <a:themeElements>
    <a:clrScheme name="MW">
      <a:dk1>
        <a:srgbClr val="000000"/>
      </a:dk1>
      <a:lt1>
        <a:srgbClr val="FFFFFF"/>
      </a:lt1>
      <a:dk2>
        <a:srgbClr val="0076A8"/>
      </a:dk2>
      <a:lt2>
        <a:srgbClr val="ECF5F8"/>
      </a:lt2>
      <a:accent1>
        <a:srgbClr val="D78824"/>
      </a:accent1>
      <a:accent2>
        <a:srgbClr val="004B87"/>
      </a:accent2>
      <a:accent3>
        <a:srgbClr val="00A9E0"/>
      </a:accent3>
      <a:accent4>
        <a:srgbClr val="F2A900"/>
      </a:accent4>
      <a:accent5>
        <a:srgbClr val="B7302C"/>
      </a:accent5>
      <a:accent6>
        <a:srgbClr val="48A23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extLst>
    <a:ext uri="{05A4C25C-085E-4340-85A3-A5531E510DB2}">
      <thm15:themeFamily xmlns:thm15="http://schemas.microsoft.com/office/thememl/2012/main" name="mw_public.potx" id="{77614DB2-AEEA-4C6F-B978-696DC4DCAD1E}" vid="{BAA8EA8E-6A7A-48B5-92CD-28D182738C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b7b985a6-5614-4791-8283-b6a0b2c6681f">
      <Terms xmlns="http://schemas.microsoft.com/office/infopath/2007/PartnerControls"/>
    </lcf76f155ced4ddcb4097134ff3c332f>
    <TaxCatchAll xmlns="bbb466d9-fd0a-40ba-89cb-77eb15c2a30a" xsi:nil="true"/>
    <Number xmlns="b7b985a6-5614-4791-8283-b6a0b2c6681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CED2B3B9BAE8849942648134EEE717D" ma:contentTypeVersion="22" ma:contentTypeDescription="Create a new document." ma:contentTypeScope="" ma:versionID="a3fdd7f15d00b91767869a83184a8d5a">
  <xsd:schema xmlns:xsd="http://www.w3.org/2001/XMLSchema" xmlns:xs="http://www.w3.org/2001/XMLSchema" xmlns:p="http://schemas.microsoft.com/office/2006/metadata/properties" xmlns:ns1="http://schemas.microsoft.com/sharepoint/v3" xmlns:ns2="b7b985a6-5614-4791-8283-b6a0b2c6681f" xmlns:ns3="bbb466d9-fd0a-40ba-89cb-77eb15c2a30a" targetNamespace="http://schemas.microsoft.com/office/2006/metadata/properties" ma:root="true" ma:fieldsID="a5eeced36cae2f2c8e707370ee59f96e" ns1:_="" ns2:_="" ns3:_="">
    <xsd:import namespace="http://schemas.microsoft.com/sharepoint/v3"/>
    <xsd:import namespace="b7b985a6-5614-4791-8283-b6a0b2c6681f"/>
    <xsd:import namespace="bbb466d9-fd0a-40ba-89cb-77eb15c2a30a"/>
    <xsd:element name="properties">
      <xsd:complexType>
        <xsd:sequence>
          <xsd:element name="documentManagement">
            <xsd:complexType>
              <xsd:all>
                <xsd:element ref="ns2:Number" minOccurs="0"/>
                <xsd:element ref="ns3:SharedWithUsers" minOccurs="0"/>
                <xsd:element ref="ns3:SharedWithDetails" minOccurs="0"/>
                <xsd:element ref="ns3:LastSharedByUser" minOccurs="0"/>
                <xsd:element ref="ns3:LastSharedByTime"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1:_ip_UnifiedCompliancePolicyProperties" minOccurs="0"/>
                <xsd:element ref="ns1:_ip_UnifiedCompliancePolicyUIAc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7" nillable="true" ma:displayName="Unified Compliance Policy Properties" ma:hidden="true" ma:internalName="_ip_UnifiedCompliancePolicyProperties">
      <xsd:simpleType>
        <xsd:restriction base="dms:Note"/>
      </xsd:simpleType>
    </xsd:element>
    <xsd:element name="_ip_UnifiedCompliancePolicyUIAction" ma:index="28"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7b985a6-5614-4791-8283-b6a0b2c6681f" elementFormDefault="qualified">
    <xsd:import namespace="http://schemas.microsoft.com/office/2006/documentManagement/types"/>
    <xsd:import namespace="http://schemas.microsoft.com/office/infopath/2007/PartnerControls"/>
    <xsd:element name="Number" ma:index="8" nillable="true" ma:displayName="Number" ma:internalName="Number">
      <xsd:simpleType>
        <xsd:restriction base="dms:Number"/>
      </xsd:simpleType>
    </xsd:element>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MediaServiceLocation" ma:internalName="MediaServiceLocation"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c2fbcc8-9673-4dab-87c4-578ccfafc19c"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b466d9-fd0a-40ba-89cb-77eb15c2a30a" elementFormDefault="qualified">
    <xsd:import namespace="http://schemas.microsoft.com/office/2006/documentManagement/types"/>
    <xsd:import namespace="http://schemas.microsoft.com/office/infopath/2007/PartnerControls"/>
    <xsd:element name="SharedWithUsers" ma:index="9"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0" nillable="true" ma:displayName="Shared With Details" ma:description="" ma:internalName="SharedWithDetails" ma:readOnly="true">
      <xsd:simpleType>
        <xsd:restriction base="dms:Note">
          <xsd:maxLength value="255"/>
        </xsd:restriction>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element name="TaxCatchAll" ma:index="26" nillable="true" ma:displayName="Taxonomy Catch All Column" ma:hidden="true" ma:list="{f023a373-7af4-4bfd-83ce-25f1d0f63536}" ma:internalName="TaxCatchAll" ma:showField="CatchAllData" ma:web="bbb466d9-fd0a-40ba-89cb-77eb15c2a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B61DF2E-245C-45DF-A9A5-EABECEA4295F}">
  <ds:schemaRefs>
    <ds:schemaRef ds:uri="http://schemas.microsoft.com/sharepoint/v3/contenttype/forms"/>
  </ds:schemaRefs>
</ds:datastoreItem>
</file>

<file path=customXml/itemProps2.xml><?xml version="1.0" encoding="utf-8"?>
<ds:datastoreItem xmlns:ds="http://schemas.openxmlformats.org/officeDocument/2006/customXml" ds:itemID="{73B851B7-D313-4E85-A1E0-5976CFE11EC3}">
  <ds:schemaRefs>
    <ds:schemaRef ds:uri="http://schemas.microsoft.com/office/2006/metadata/properties"/>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http://schemas.microsoft.com/office/2006/documentManagement/types"/>
    <ds:schemaRef ds:uri="19f94994-4311-4823-a682-47492cb9e3e3"/>
    <ds:schemaRef ds:uri="a70944c9-f5be-4b0f-89c7-00caf47c665c"/>
    <ds:schemaRef ds:uri="http://www.w3.org/XML/1998/namespace"/>
    <ds:schemaRef ds:uri="http://schemas.microsoft.com/sharepoint/v3"/>
    <ds:schemaRef ds:uri="b7b985a6-5614-4791-8283-b6a0b2c6681f"/>
    <ds:schemaRef ds:uri="bbb466d9-fd0a-40ba-89cb-77eb15c2a30a"/>
  </ds:schemaRefs>
</ds:datastoreItem>
</file>

<file path=customXml/itemProps3.xml><?xml version="1.0" encoding="utf-8"?>
<ds:datastoreItem xmlns:ds="http://schemas.openxmlformats.org/officeDocument/2006/customXml" ds:itemID="{CF88C894-C1B5-49D8-81AC-C9EB84E8E8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b7b985a6-5614-4791-8283-b6a0b2c6681f"/>
    <ds:schemaRef ds:uri="bbb466d9-fd0a-40ba-89cb-77eb15c2a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6651</TotalTime>
  <Words>3492</Words>
  <Application>Microsoft Office PowerPoint</Application>
  <PresentationFormat>Widescreen</PresentationFormat>
  <Paragraphs>237</Paragraphs>
  <Slides>15</Slides>
  <Notes>10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Courier New</vt:lpstr>
      <vt:lpstr>Roboto</vt:lpstr>
      <vt:lpstr>Times New Roman</vt:lpstr>
      <vt:lpstr>Verdana</vt:lpstr>
      <vt:lpstr>Wingdings</vt:lpstr>
      <vt:lpstr>MW_Public_widescreen</vt:lpstr>
      <vt:lpstr>Society/Club name and MathWorks Present:  Computer Vision Onramp</vt:lpstr>
      <vt:lpstr>Today: </vt:lpstr>
      <vt:lpstr>Agenda</vt:lpstr>
      <vt:lpstr>What is Computer Vision?</vt:lpstr>
      <vt:lpstr>Image Processing and Computer Vision Techniques</vt:lpstr>
      <vt:lpstr>Image Processing and Computer Vision Applications</vt:lpstr>
      <vt:lpstr>Image Segmentation</vt:lpstr>
      <vt:lpstr>Detection</vt:lpstr>
      <vt:lpstr>Tracking</vt:lpstr>
      <vt:lpstr>IPCV Apps Accelerate Workflow</vt:lpstr>
      <vt:lpstr>NASA Develops Early Warning System for Detecting Forest Disturbances    </vt:lpstr>
      <vt:lpstr>Genentech Evaluates Alzheimer’s Disease Therapeutics with Deep Learning and MATLAB Based Spine Tool</vt:lpstr>
      <vt:lpstr>TO DO</vt:lpstr>
      <vt:lpstr>Prizes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subject/>
  <dc:creator>Roshan Hingnekar</dc:creator>
  <cp:keywords>Version 23.0</cp:keywords>
  <dc:description/>
  <cp:lastModifiedBy>Ben Pasquariello</cp:lastModifiedBy>
  <cp:revision>6</cp:revision>
  <dcterms:created xsi:type="dcterms:W3CDTF">2023-05-16T06:26:06Z</dcterms:created>
  <dcterms:modified xsi:type="dcterms:W3CDTF">2023-10-16T20:44:16Z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441712758</vt:i4>
  </property>
  <property fmtid="{D5CDD505-2E9C-101B-9397-08002B2CF9AE}" pid="3" name="_NewReviewCycle">
    <vt:lpwstr/>
  </property>
  <property fmtid="{D5CDD505-2E9C-101B-9397-08002B2CF9AE}" pid="4" name="_EmailSubject">
    <vt:lpwstr>Quick PPT question</vt:lpwstr>
  </property>
  <property fmtid="{D5CDD505-2E9C-101B-9397-08002B2CF9AE}" pid="5" name="_AuthorEmail">
    <vt:lpwstr>Julie.Cornell@mathworks.com</vt:lpwstr>
  </property>
  <property fmtid="{D5CDD505-2E9C-101B-9397-08002B2CF9AE}" pid="6" name="_AuthorEmailDisplayName">
    <vt:lpwstr>Julie Cornell</vt:lpwstr>
  </property>
  <property fmtid="{D5CDD505-2E9C-101B-9397-08002B2CF9AE}" pid="7" name="ContentTypeId">
    <vt:lpwstr>0x0101005CED2B3B9BAE8849942648134EEE717D</vt:lpwstr>
  </property>
  <property fmtid="{D5CDD505-2E9C-101B-9397-08002B2CF9AE}" pid="8" name="Order">
    <vt:r8>47491500</vt:r8>
  </property>
  <property fmtid="{D5CDD505-2E9C-101B-9397-08002B2CF9AE}" pid="9" name="xd_Signature">
    <vt:bool>false</vt:bool>
  </property>
  <property fmtid="{D5CDD505-2E9C-101B-9397-08002B2CF9AE}" pid="10" name="xd_ProgID">
    <vt:lpwstr/>
  </property>
  <property fmtid="{D5CDD505-2E9C-101B-9397-08002B2CF9AE}" pid="11" name="ComplianceAssetId">
    <vt:lpwstr/>
  </property>
  <property fmtid="{D5CDD505-2E9C-101B-9397-08002B2CF9AE}" pid="12" name="TemplateUrl">
    <vt:lpwstr/>
  </property>
  <property fmtid="{D5CDD505-2E9C-101B-9397-08002B2CF9AE}" pid="13" name="MediaServiceImageTags">
    <vt:lpwstr/>
  </property>
</Properties>
</file>